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notesSlides/notesSlide22.xml" ContentType="application/vnd.openxmlformats-officedocument.presentationml.notesSlid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916" r:id="rId2"/>
    <p:sldMasterId id="2147483918" r:id="rId3"/>
    <p:sldMasterId id="2147483920" r:id="rId4"/>
    <p:sldMasterId id="2147483922" r:id="rId5"/>
    <p:sldMasterId id="2147483924" r:id="rId6"/>
    <p:sldMasterId id="2147483926" r:id="rId7"/>
    <p:sldMasterId id="2147483928" r:id="rId8"/>
    <p:sldMasterId id="2147483930" r:id="rId9"/>
    <p:sldMasterId id="2147483932" r:id="rId10"/>
    <p:sldMasterId id="2147483934" r:id="rId11"/>
    <p:sldMasterId id="2147483936" r:id="rId12"/>
    <p:sldMasterId id="2147483938" r:id="rId13"/>
    <p:sldMasterId id="2147483940" r:id="rId14"/>
    <p:sldMasterId id="2147483942" r:id="rId15"/>
    <p:sldMasterId id="2147483944" r:id="rId16"/>
    <p:sldMasterId id="2147483946" r:id="rId17"/>
    <p:sldMasterId id="2147483948" r:id="rId18"/>
    <p:sldMasterId id="2147483950" r:id="rId19"/>
    <p:sldMasterId id="2147483952" r:id="rId20"/>
    <p:sldMasterId id="2147483954" r:id="rId21"/>
    <p:sldMasterId id="2147483957" r:id="rId22"/>
    <p:sldMasterId id="2147483959" r:id="rId23"/>
    <p:sldMasterId id="2147483961" r:id="rId24"/>
    <p:sldMasterId id="2147483963" r:id="rId25"/>
    <p:sldMasterId id="2147483965" r:id="rId26"/>
    <p:sldMasterId id="2147483967" r:id="rId27"/>
    <p:sldMasterId id="2147483969" r:id="rId28"/>
    <p:sldMasterId id="2147483971" r:id="rId29"/>
    <p:sldMasterId id="2147483973" r:id="rId30"/>
    <p:sldMasterId id="2147483975" r:id="rId31"/>
    <p:sldMasterId id="2147483977" r:id="rId32"/>
    <p:sldMasterId id="2147483979" r:id="rId33"/>
    <p:sldMasterId id="2147483981" r:id="rId34"/>
    <p:sldMasterId id="2147483983" r:id="rId35"/>
  </p:sldMasterIdLst>
  <p:notesMasterIdLst>
    <p:notesMasterId r:id="rId81"/>
  </p:notesMasterIdLst>
  <p:handoutMasterIdLst>
    <p:handoutMasterId r:id="rId82"/>
  </p:handoutMasterIdLst>
  <p:sldIdLst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58" r:id="rId46"/>
    <p:sldId id="559" r:id="rId47"/>
    <p:sldId id="560" r:id="rId48"/>
    <p:sldId id="561" r:id="rId49"/>
    <p:sldId id="562" r:id="rId50"/>
    <p:sldId id="262" r:id="rId51"/>
    <p:sldId id="512" r:id="rId52"/>
    <p:sldId id="503" r:id="rId53"/>
    <p:sldId id="504" r:id="rId54"/>
    <p:sldId id="516" r:id="rId55"/>
    <p:sldId id="513" r:id="rId56"/>
    <p:sldId id="522" r:id="rId57"/>
    <p:sldId id="523" r:id="rId58"/>
    <p:sldId id="524" r:id="rId59"/>
    <p:sldId id="525" r:id="rId60"/>
    <p:sldId id="552" r:id="rId61"/>
    <p:sldId id="553" r:id="rId62"/>
    <p:sldId id="554" r:id="rId63"/>
    <p:sldId id="555" r:id="rId64"/>
    <p:sldId id="556" r:id="rId65"/>
    <p:sldId id="557" r:id="rId66"/>
    <p:sldId id="573" r:id="rId67"/>
    <p:sldId id="574" r:id="rId68"/>
    <p:sldId id="575" r:id="rId69"/>
    <p:sldId id="576" r:id="rId70"/>
    <p:sldId id="577" r:id="rId71"/>
    <p:sldId id="578" r:id="rId72"/>
    <p:sldId id="579" r:id="rId73"/>
    <p:sldId id="580" r:id="rId74"/>
    <p:sldId id="581" r:id="rId75"/>
    <p:sldId id="582" r:id="rId76"/>
    <p:sldId id="583" r:id="rId77"/>
    <p:sldId id="584" r:id="rId78"/>
    <p:sldId id="551" r:id="rId79"/>
    <p:sldId id="550" r:id="rId80"/>
  </p:sldIdLst>
  <p:sldSz cx="9144000" cy="6858000" type="screen4x3"/>
  <p:notesSz cx="6858000" cy="9296400"/>
  <p:custDataLst>
    <p:tags r:id="rId8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694D"/>
    <a:srgbClr val="D0EAEC"/>
    <a:srgbClr val="9AEA0D"/>
    <a:srgbClr val="15055E"/>
    <a:srgbClr val="002F2E"/>
    <a:srgbClr val="FF6600"/>
    <a:srgbClr val="006666"/>
    <a:srgbClr val="005452"/>
    <a:srgbClr val="0068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85958" autoAdjust="0"/>
  </p:normalViewPr>
  <p:slideViewPr>
    <p:cSldViewPr>
      <p:cViewPr varScale="1">
        <p:scale>
          <a:sx n="78" d="100"/>
          <a:sy n="7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2928"/>
        <p:guide pos="2160"/>
      </p:guideLst>
    </p:cSldViewPr>
  </p:notes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6" Type="http://schemas.openxmlformats.org/officeDocument/2006/relationships/slide" Target="slides/slide41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slide" Target="slides/slide39.xml"/><Relationship Id="rId79" Type="http://schemas.openxmlformats.org/officeDocument/2006/relationships/slide" Target="slides/slide44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6.xml"/><Relationship Id="rId82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80" Type="http://schemas.openxmlformats.org/officeDocument/2006/relationships/slide" Target="slides/slide45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slide" Target="slides/slide40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slide" Target="slides/slide43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904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t" anchorCtr="0" compatLnSpc="1">
            <a:prstTxWarp prst="textNoShape">
              <a:avLst/>
            </a:prstTxWarp>
          </a:bodyPr>
          <a:lstStyle>
            <a:lvl1pPr defTabSz="90775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549" y="0"/>
            <a:ext cx="2971904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t" anchorCtr="0" compatLnSpc="1">
            <a:prstTxWarp prst="textNoShape">
              <a:avLst/>
            </a:prstTxWarp>
          </a:bodyPr>
          <a:lstStyle>
            <a:lvl1pPr algn="r" defTabSz="90775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56"/>
            <a:ext cx="2971904" cy="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b" anchorCtr="0" compatLnSpc="1">
            <a:prstTxWarp prst="textNoShape">
              <a:avLst/>
            </a:prstTxWarp>
          </a:bodyPr>
          <a:lstStyle>
            <a:lvl1pPr defTabSz="90775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549" y="8832056"/>
            <a:ext cx="2971904" cy="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b" anchorCtr="0" compatLnSpc="1">
            <a:prstTxWarp prst="textNoShape">
              <a:avLst/>
            </a:prstTxWarp>
          </a:bodyPr>
          <a:lstStyle>
            <a:lvl1pPr algn="r" defTabSz="90775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74082C7-14D2-449A-A41A-B22D4DC1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585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904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t" anchorCtr="0" compatLnSpc="1">
            <a:prstTxWarp prst="textNoShape">
              <a:avLst/>
            </a:prstTxWarp>
          </a:bodyPr>
          <a:lstStyle>
            <a:lvl1pPr defTabSz="90775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097" y="0"/>
            <a:ext cx="2971904" cy="4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t" anchorCtr="0" compatLnSpc="1">
            <a:prstTxWarp prst="textNoShape">
              <a:avLst/>
            </a:prstTxWarp>
          </a:bodyPr>
          <a:lstStyle>
            <a:lvl1pPr algn="r" defTabSz="90775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696913"/>
            <a:ext cx="4643437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94" y="4416824"/>
            <a:ext cx="5029613" cy="41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057"/>
            <a:ext cx="297190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b" anchorCtr="0" compatLnSpc="1">
            <a:prstTxWarp prst="textNoShape">
              <a:avLst/>
            </a:prstTxWarp>
          </a:bodyPr>
          <a:lstStyle>
            <a:lvl1pPr defTabSz="90775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097" y="8832057"/>
            <a:ext cx="2971904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8" tIns="45448" rIns="90898" bIns="45448" numCol="1" anchor="b" anchorCtr="0" compatLnSpc="1">
            <a:prstTxWarp prst="textNoShape">
              <a:avLst/>
            </a:prstTxWarp>
          </a:bodyPr>
          <a:lstStyle>
            <a:lvl1pPr algn="r" defTabSz="907755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2413458-A701-43A3-B2AC-05BF6ECBD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7066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nthonyina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itdegree.ne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414" y="883066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9" tIns="46140" rIns="92279" bIns="46140" anchor="b"/>
          <a:lstStyle/>
          <a:p>
            <a:pPr algn="r" defTabSz="923021"/>
            <a:fld id="{2B44A4E8-E2B2-4788-8B71-2B5D0030234D}" type="slidenum"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23021"/>
              <a:t>2</a:t>
            </a:fld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96309"/>
            <a:ext cx="4503539" cy="3487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0" y="4414563"/>
            <a:ext cx="5485805" cy="4185532"/>
          </a:xfrm>
          <a:noFill/>
          <a:ln/>
        </p:spPr>
        <p:txBody>
          <a:bodyPr lIns="92279" tIns="46140" rIns="92279" bIns="46140"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13458-A701-43A3-B2AC-05BF6ECBDC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77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38B7C-7512-47FD-804E-A9592AF4B5E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38B7C-7512-47FD-804E-A9592AF4B5E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6B676-CFD3-46F8-9996-DDFEC1A7DB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59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13458-A701-43A3-B2AC-05BF6ECBDC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0526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13458-A701-43A3-B2AC-05BF6ECBDC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63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13458-A701-43A3-B2AC-05BF6ECBDC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16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13458-A701-43A3-B2AC-05BF6ECBDC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762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13458-A701-43A3-B2AC-05BF6ECBDC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387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8ADD95-0E47-40E2-8B80-3F1EA09D32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005">
              <a:defRPr/>
            </a:pPr>
            <a:r>
              <a:rPr lang="en-US" dirty="0"/>
              <a:t>http://www.webjunction.org/membercenter/userguide#webex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94034-70A7-481F-A9A6-ACD4649A3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957C7-2120-4619-B138-F41608C7E71A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414" y="8830660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7" tIns="46144" rIns="92287" bIns="46144" anchor="b"/>
          <a:lstStyle/>
          <a:p>
            <a:pPr algn="r" defTabSz="923104"/>
            <a:fld id="{8BD403EE-CD45-46BE-B650-A2BA09297E53}" type="slidenum"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23104"/>
              <a:t>8</a:t>
            </a:fld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96309"/>
            <a:ext cx="4503539" cy="3487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14562"/>
            <a:ext cx="5485805" cy="4185532"/>
          </a:xfrm>
          <a:noFill/>
          <a:ln/>
        </p:spPr>
        <p:txBody>
          <a:bodyPr lIns="92287" tIns="46144" rIns="92287" bIns="46144"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“This isn’t just about faster Internet or fewer dropped calls. It’s about connecting every part of America to the digital age. It’s about a rural community in Iowa or Alabama where farmers and small business owners will be able to sell their products all over the world. It’s about a firefighter who can download the design of a burning building onto a handheld device; a student who can take classes with a digital textbook; or a patient who can have face-to-face video chats with her doctor.” 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–President Obama, State of the Union Address, January 25, 2011 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increased demand for computer use in many jobs, most job apps online, government services online, more online education </a:t>
            </a:r>
          </a:p>
          <a:p>
            <a:endParaRPr lang="en-US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</a:t>
            </a:r>
            <a:r>
              <a:rPr lang="en-US" sz="1100" b="0" dirty="0" smtClean="0"/>
              <a:t>By </a:t>
            </a:r>
            <a:r>
              <a:rPr lang="en-US" sz="1100" b="0" dirty="0" err="1" smtClean="0">
                <a:hlinkClick r:id="rId3"/>
              </a:rPr>
              <a:t>anthony_j_ina</a:t>
            </a:r>
            <a:endParaRPr lang="en-US" sz="11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smtClean="0"/>
              <a:t>By http://www.flickr.com/photos/elifishtacos/  Looking for fish tacos at ELI 2006</a:t>
            </a:r>
            <a:endParaRPr lang="en-US" sz="11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3CD7-A481-4F87-8385-B1603E2F40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Infographic</a:t>
            </a:r>
            <a:r>
              <a:rPr lang="en-US" dirty="0" smtClean="0"/>
              <a:t> from </a:t>
            </a:r>
            <a:r>
              <a:rPr lang="en-US" dirty="0" smtClean="0">
                <a:hlinkClick r:id="rId3"/>
              </a:rPr>
              <a:t>Online IT Degree</a:t>
            </a:r>
            <a:r>
              <a:rPr lang="en-US" dirty="0" smtClean="0"/>
              <a:t>: http://www.famousbloggers.net/digital-divide-infographic.html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US Census # of households 2010: 114,235,996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NTIA: 68% of households</a:t>
            </a:r>
            <a:r>
              <a:rPr lang="en-US" baseline="0" dirty="0" smtClean="0"/>
              <a:t> have high-speed bb access (Nov 2011) = 77 680 477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smtClean="0"/>
              <a:t>So </a:t>
            </a:r>
            <a:r>
              <a:rPr lang="en-US" b="1" baseline="0" dirty="0" smtClean="0"/>
              <a:t>36,555,519</a:t>
            </a:r>
            <a:r>
              <a:rPr lang="en-US" baseline="0" dirty="0" smtClean="0"/>
              <a:t> lack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smtClean="0"/>
              <a:t>28.9% have no Internet or broadband use at home (Oct 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OECD Broadband</a:t>
            </a:r>
            <a:r>
              <a:rPr lang="en-US" baseline="0" dirty="0" smtClean="0"/>
              <a:t> portal: http://www.oecd.org/document/54/0,3746,en_2649_34225_38690102_1_1_1_1,00.html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Digital Nation report from NTIA: http://www.ntia.doc.gov/files/ntia/publications/ntia_internet_use_report_february_2011.pdf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almost one-third of American households still lack a broadband connection.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3CD7-A481-4F87-8385-B1603E2F40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Racial</a:t>
            </a:r>
            <a:r>
              <a:rPr lang="en-US" baseline="0" dirty="0" smtClean="0"/>
              <a:t> divide: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slowly narrowing demographic disparities  ---big uptick in adoption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minorities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and Asian non-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hispanic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&gt; 68% (Oct 2010 data)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Hispanic = 45.2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African-American = 49.9%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Income</a:t>
            </a:r>
            <a:r>
              <a:rPr lang="en-US" baseline="0" dirty="0" smtClean="0"/>
              <a:t> divide: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ranging from a 32.1 percent adoption rate among persons with $15,000 or less in annual family income, 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89.6 percent adoption among those with family incomes in excess of $150,000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Urban-rural divide: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decreasing gap  ---DATA for “households using broadband” ---not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accounting for speed of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 = 70.3%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Rural = 60.2%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 divide: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29.5% for no HS diploma to 84.2% for those with college degree or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3CD7-A481-4F87-8385-B1603E2F407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Getting the community to think of “our” challenge not “their” problem ---everyone owns the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3CD7-A481-4F87-8385-B1603E2F407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53FDA-20F1-45AA-AC81-D14C7913A73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2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LS_PPTtemplate_v3c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solidFill>
              <a:srgbClr val="96B5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0" y="2743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" name="Picture 7" descr="asian_boy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52725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quarium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50" y="2752725"/>
            <a:ext cx="1676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eacher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325" y="2752725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324350"/>
            <a:ext cx="9144000" cy="24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4724400"/>
            <a:ext cx="4648200" cy="1143000"/>
          </a:xfrm>
        </p:spPr>
        <p:txBody>
          <a:bodyPr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943600"/>
            <a:ext cx="4648200" cy="685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E31A-54F0-48F6-926B-45BF3D9421D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1F9F-6ED2-479C-8E12-64F0E415617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229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E714-A0DF-446D-AF93-B87432DCB69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1FAF-7E3E-4805-B430-8D48BC5C4EF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617A-B80B-411E-931E-C73C9266B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617A-B80B-411E-931E-C73C9266B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617A-B80B-411E-931E-C73C9266B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617A-B80B-411E-931E-C73C9266B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617A-B80B-411E-931E-C73C9266B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97C4-0962-46EB-9710-41237F8C1B6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617A-B80B-411E-931E-C73C9266B8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WebJunction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828800"/>
            <a:ext cx="4495800" cy="1362075"/>
          </a:xfrm>
        </p:spPr>
        <p:txBody>
          <a:bodyPr anchor="t">
            <a:no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0" y="1395413"/>
            <a:ext cx="44958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ICMA_logo_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00400" y="6269673"/>
            <a:ext cx="1600200" cy="396240"/>
          </a:xfrm>
          <a:prstGeom prst="rect">
            <a:avLst/>
          </a:prstGeom>
        </p:spPr>
      </p:pic>
      <p:pic>
        <p:nvPicPr>
          <p:cNvPr id="7" name="Picture 6" descr="TSG_logo_sm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57800" y="6323013"/>
            <a:ext cx="1600200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Junction Copy Heav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7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7315200" cy="4953000"/>
          </a:xfrm>
        </p:spPr>
        <p:txBody>
          <a:bodyPr/>
          <a:lstStyle>
            <a:lvl1pPr marL="0" indent="1588">
              <a:buFontTx/>
              <a:buNone/>
              <a:defRPr/>
            </a:lvl1pPr>
            <a:lvl2pPr marL="0" indent="1588">
              <a:buFontTx/>
              <a:buNone/>
              <a:defRPr/>
            </a:lvl2pPr>
            <a:lvl3pPr marL="0" indent="1588">
              <a:buFontTx/>
              <a:buNone/>
              <a:defRPr/>
            </a:lvl3pPr>
            <a:lvl4pPr marL="0" indent="1588">
              <a:buFontTx/>
              <a:buNone/>
              <a:defRPr/>
            </a:lvl4pPr>
            <a:lvl5pPr marL="0" indent="1588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C539-4A25-46B8-97C1-31FDB0D4CA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DFA2-3AA3-4EC1-BE40-5A714EBCFC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Junction Copy Heav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7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7315200" cy="4953000"/>
          </a:xfrm>
        </p:spPr>
        <p:txBody>
          <a:bodyPr/>
          <a:lstStyle>
            <a:lvl1pPr marL="0" indent="1588">
              <a:buFontTx/>
              <a:buNone/>
              <a:defRPr/>
            </a:lvl1pPr>
            <a:lvl2pPr marL="0" indent="1588">
              <a:buFontTx/>
              <a:buNone/>
              <a:defRPr/>
            </a:lvl2pPr>
            <a:lvl3pPr marL="0" indent="1588">
              <a:buFontTx/>
              <a:buNone/>
              <a:defRPr/>
            </a:lvl3pPr>
            <a:lvl4pPr marL="0" indent="1588">
              <a:buFontTx/>
              <a:buNone/>
              <a:defRPr/>
            </a:lvl4pPr>
            <a:lvl5pPr marL="0" indent="1588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C539-4A25-46B8-97C1-31FDB0D4CA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DFA2-3AA3-4EC1-BE40-5A714EBCFC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Junction Copy Heav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7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7315200" cy="4953000"/>
          </a:xfrm>
        </p:spPr>
        <p:txBody>
          <a:bodyPr/>
          <a:lstStyle>
            <a:lvl1pPr marL="0" indent="1588">
              <a:buFontTx/>
              <a:buNone/>
              <a:defRPr/>
            </a:lvl1pPr>
            <a:lvl2pPr marL="0" indent="1588">
              <a:buFontTx/>
              <a:buNone/>
              <a:defRPr/>
            </a:lvl2pPr>
            <a:lvl3pPr marL="0" indent="1588">
              <a:buFontTx/>
              <a:buNone/>
              <a:defRPr/>
            </a:lvl3pPr>
            <a:lvl4pPr marL="0" indent="1588">
              <a:buFontTx/>
              <a:buNone/>
              <a:defRPr/>
            </a:lvl4pPr>
            <a:lvl5pPr marL="0" indent="1588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C539-4A25-46B8-97C1-31FDB0D4CA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DFA2-3AA3-4EC1-BE40-5A714EBCFC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Junction Copy Heav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7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7315200" cy="4953000"/>
          </a:xfrm>
        </p:spPr>
        <p:txBody>
          <a:bodyPr/>
          <a:lstStyle>
            <a:lvl1pPr marL="0" indent="1588">
              <a:buFontTx/>
              <a:buNone/>
              <a:defRPr/>
            </a:lvl1pPr>
            <a:lvl2pPr marL="0" indent="1588">
              <a:buFontTx/>
              <a:buNone/>
              <a:defRPr/>
            </a:lvl2pPr>
            <a:lvl3pPr marL="0" indent="1588">
              <a:buFontTx/>
              <a:buNone/>
              <a:defRPr/>
            </a:lvl3pPr>
            <a:lvl4pPr marL="0" indent="1588">
              <a:buFontTx/>
              <a:buNone/>
              <a:defRPr/>
            </a:lvl4pPr>
            <a:lvl5pPr marL="0" indent="1588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C539-4A25-46B8-97C1-31FDB0D4CA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DFA2-3AA3-4EC1-BE40-5A714EBCFC5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03E2-51D5-4201-B111-6E098CDD11C1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CB14-6C92-410A-A225-C727F10FF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0169-165E-433A-A892-38B46333300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9879-544C-4632-84B4-5A9044ABBF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0931-3698-492E-BC9B-75599C54F0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phone access, dial 1-866-915-8780 and click on phone icon below to get your unique PIN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2AFB8E-37C6-4767-ABDF-E100AC0096D1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4AA392-E2DA-4366-A20B-8F75A17E8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AECE-C9AD-4A9A-8C5E-313E897BA56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AFB8E-37C6-4767-ABDF-E100AC0096D1}" type="datetimeFigureOut">
              <a:rPr lang="en-US" smtClean="0">
                <a:solidFill>
                  <a:prstClr val="black"/>
                </a:solidFill>
              </a:rPr>
              <a:pPr/>
              <a:t>3/5/2012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AA392-E2DA-4366-A20B-8F75A17E861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5146-241F-429F-BF3F-376959412C4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14B6-18F8-403F-9B95-FCD9D7D7D2E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4D7B-DED6-43F9-BD5C-A7D1BFF304B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2CF7-C45E-477A-863D-FAE7D6BD2D8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A011-F9AF-4E55-9420-F3D5C19A357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9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0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1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jpe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e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jpe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jpe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e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jpe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jpe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e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E69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Myriad Pro Semibold" pitchFamily="1" charset="0"/>
              </a:defRPr>
            </a:lvl1pPr>
          </a:lstStyle>
          <a:p>
            <a:pPr>
              <a:defRPr/>
            </a:pPr>
            <a:fld id="{BCFCEF07-640A-402B-B595-E382DD6F413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100" y="5651500"/>
            <a:ext cx="3000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solidFill>
              <a:srgbClr val="96B5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E69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3" descr="RGB-squares-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7086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5" descr="ICMA-LOGO-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6251575"/>
            <a:ext cx="411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C91DBC-0B5C-4D48-B788-B5B5CA9C0E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3" descr="RGB-squares-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7086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5" descr="ICMA-LOGO-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6251575"/>
            <a:ext cx="411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C91DBC-0B5C-4D48-B788-B5B5CA9C0E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3" descr="RGB-squares-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7086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5" descr="ICMA-LOGO-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6251575"/>
            <a:ext cx="411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C91DBC-0B5C-4D48-B788-B5B5CA9C0E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3" descr="RGB-squares-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7086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5" descr="ICMA-LOGO-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6251575"/>
            <a:ext cx="411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C91DBC-0B5C-4D48-B788-B5B5CA9C0E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00963-63BC-4328-91D6-9F4547BA7433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BCEAC-1F90-41E3-9AA3-471D1EDB9F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6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6656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3321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6999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665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502" indent="-3425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076" indent="-2854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1651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8315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985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1645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68304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4970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1625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1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5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7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34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9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79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592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6516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3042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69571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6092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469" indent="-3414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515" indent="-2843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0132" indent="-2271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7327" indent="-2271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3094" indent="-2271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0870" indent="-22825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67387" indent="-22825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3910" indent="-22825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0418" indent="-22825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6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2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1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92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2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7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42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83" algn="l" defTabSz="913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9433F8-8C1D-4142-8E67-2481AFDC9C59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>
                <a:defRPr/>
              </a:pPr>
              <a:t>3/5/2012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F959EB-36DC-47CF-A243-39F0A9EC9AD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620" indent="-34162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1" indent="-2846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46" indent="-22774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26" indent="-22774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35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32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0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4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4154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Arial"/>
              </a:rPr>
              <a:t>For phone access, dial 1-866-915-8780 and click on phone icon below to get your unique PIN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5493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0994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66494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1987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620" indent="-341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0181" indent="-284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38746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4226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49735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05232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60730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16226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71726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2AFB8E-37C6-4767-ABDF-E100AC0096D1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3/5/2012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4AA392-E2DA-4366-A20B-8F75A17E861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DA3929-5AA0-4B5C-9411-54C81AE1A57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418972-7C5D-41B6-ACCB-DEB34B7E7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3" descr="RGB-squares-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7086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5" descr="ICMA-LOGO-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6251575"/>
            <a:ext cx="411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C91DBC-0B5C-4D48-B788-B5B5CA9C0E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3" descr="RGB-squares-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7086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5" descr="ICMA-LOGO-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6251575"/>
            <a:ext cx="411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245225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3C91DBC-0B5C-4D48-B788-B5B5CA9C0E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onlineitdegree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://www.onlineitdegree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ls.gov/about/building_digital_communities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a.org/" TargetMode="External"/><Relationship Id="rId2" Type="http://schemas.openxmlformats.org/officeDocument/2006/relationships/hyperlink" Target="http://icma.org/libraries" TargetMode="Externa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seattle.gov/tech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hyperlink" Target="http://communitiesconnect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communitiesconnect.org/network-directory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1.png"/><Relationship Id="rId4" Type="http://schemas.openxmlformats.org/officeDocument/2006/relationships/hyperlink" Target="http://seattle.gov/tech/indicators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seattle.gov/tech/tmf" TargetMode="Externa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.png"/><Relationship Id="rId5" Type="http://schemas.openxmlformats.org/officeDocument/2006/relationships/hyperlink" Target="http://pugetsoundoff.org/" TargetMode="External"/><Relationship Id="rId4" Type="http://schemas.openxmlformats.org/officeDocument/2006/relationships/hyperlink" Target="http://www.seattle.gov/humanservices/seniorsdisabled/mosc/training.htm" TargetMode="External"/><Relationship Id="rId9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seattle.gov/tech/reports/SeattleSocJustice_IT_Project_Management_Checklist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communitiesconnect.org/sites/default/files/uploads/documents/What_is_Digital_Inclusion_7-11.pdf" TargetMode="Externa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1.jpeg"/><Relationship Id="rId5" Type="http://schemas.openxmlformats.org/officeDocument/2006/relationships/image" Target="../media/image46.png"/><Relationship Id="rId4" Type="http://schemas.openxmlformats.org/officeDocument/2006/relationships/hyperlink" Target="http://www.communitiesconnect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jpeg"/><Relationship Id="rId7" Type="http://schemas.openxmlformats.org/officeDocument/2006/relationships/hyperlink" Target="http://seattle.gov/tech/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152400" y="29718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b="1" dirty="0">
                <a:solidFill>
                  <a:srgbClr val="009999"/>
                </a:solidFill>
                <a:latin typeface="Arial"/>
              </a:rPr>
              <a:t>Welcome!</a:t>
            </a:r>
            <a:r>
              <a:rPr lang="en-US" sz="3600" b="1" dirty="0">
                <a:solidFill>
                  <a:srgbClr val="009999"/>
                </a:solidFill>
                <a:latin typeface="Arial"/>
              </a:rPr>
              <a:t/>
            </a:r>
            <a:br>
              <a:rPr lang="en-US" sz="3600" b="1" dirty="0">
                <a:solidFill>
                  <a:srgbClr val="009999"/>
                </a:solidFill>
                <a:latin typeface="Arial"/>
              </a:rPr>
            </a:br>
            <a:r>
              <a:rPr lang="en-US" sz="3600" b="1" dirty="0">
                <a:solidFill>
                  <a:srgbClr val="009999"/>
                </a:solidFill>
                <a:latin typeface="Arial"/>
              </a:rPr>
              <a:t>The webinar will begin at </a:t>
            </a:r>
            <a:br>
              <a:rPr lang="en-US" sz="3600" b="1" dirty="0">
                <a:solidFill>
                  <a:srgbClr val="009999"/>
                </a:solidFill>
                <a:latin typeface="Arial"/>
              </a:rPr>
            </a:br>
            <a:r>
              <a:rPr lang="en-US" sz="3600" b="1" smtClean="0">
                <a:solidFill>
                  <a:srgbClr val="009999"/>
                </a:solidFill>
                <a:latin typeface="Arial"/>
              </a:rPr>
              <a:t>1:00 Eastern/10:00 </a:t>
            </a:r>
            <a:r>
              <a:rPr lang="en-US" sz="3600" b="1" dirty="0">
                <a:solidFill>
                  <a:srgbClr val="009999"/>
                </a:solidFill>
                <a:latin typeface="Arial"/>
              </a:rPr>
              <a:t>Pacific</a:t>
            </a:r>
            <a:endParaRPr lang="en-US" sz="44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10"/>
          <p:cNvSpPr>
            <a:spLocks/>
          </p:cNvSpPr>
          <p:nvPr/>
        </p:nvSpPr>
        <p:spPr bwMode="auto">
          <a:xfrm>
            <a:off x="990600" y="762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5" rIns="91086" bIns="45545" anchor="ctr"/>
          <a:lstStyle/>
          <a:p>
            <a:pPr eaLnBrk="0" hangingPunct="0"/>
            <a:r>
              <a:rPr lang="en-US" sz="3600" dirty="0">
                <a:solidFill>
                  <a:srgbClr val="009999"/>
                </a:solidFill>
                <a:latin typeface="Arial"/>
              </a:rPr>
              <a:t>Today’s Presenters</a:t>
            </a: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4648200" y="4267200"/>
            <a:ext cx="4191000" cy="20574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400" y="4667071"/>
            <a:ext cx="274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David Keyes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Community Technology Program Manager,          City of Seattle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28600" y="2438400"/>
            <a:ext cx="4314825" cy="2057400"/>
            <a:chOff x="533400" y="1905000"/>
            <a:chExt cx="4314825" cy="2057400"/>
          </a:xfrm>
        </p:grpSpPr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533400" y="1905000"/>
              <a:ext cx="4191000" cy="205740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28825" y="2275582"/>
              <a:ext cx="28194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Arial"/>
                </a:rPr>
                <a:t>Mary Chute</a:t>
              </a:r>
              <a:endParaRPr lang="en-US" sz="1800" dirty="0" smtClean="0">
                <a:solidFill>
                  <a:srgbClr val="000000"/>
                </a:solidFill>
                <a:latin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</a:rPr>
                <a:t>Deputy Director for Libraries, Institute of Museum and Library Services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4648200" y="1295400"/>
            <a:ext cx="4267200" cy="2057400"/>
            <a:chOff x="533400" y="1905000"/>
            <a:chExt cx="4267200" cy="2057400"/>
          </a:xfrm>
        </p:grpSpPr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533400" y="1905000"/>
              <a:ext cx="4191000" cy="205740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1200" y="2286000"/>
              <a:ext cx="28194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00"/>
                  </a:solidFill>
                  <a:latin typeface="Arial"/>
                </a:rPr>
                <a:t>Ron </a:t>
              </a:r>
              <a:r>
                <a:rPr lang="en-US" sz="1800" b="1" dirty="0" err="1" smtClean="0">
                  <a:solidFill>
                    <a:srgbClr val="000000"/>
                  </a:solidFill>
                  <a:latin typeface="Arial"/>
                </a:rPr>
                <a:t>Carlee</a:t>
              </a:r>
              <a:endParaRPr lang="en-US" sz="1800" dirty="0" smtClean="0">
                <a:solidFill>
                  <a:srgbClr val="000000"/>
                </a:solidFill>
                <a:latin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</a:rPr>
                <a:t>Chief Operating Officer, International City/County Management Association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29380"/>
            <a:ext cx="1430138" cy="18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etersoj\AppData\Local\Microsoft\Windows\Temporary Internet Files\Content.Outlook\14O7V9F8\ron_carl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362076"/>
            <a:ext cx="1371600" cy="1911096"/>
          </a:xfrm>
          <a:prstGeom prst="rect">
            <a:avLst/>
          </a:prstGeom>
          <a:noFill/>
        </p:spPr>
      </p:pic>
      <p:pic>
        <p:nvPicPr>
          <p:cNvPr id="1028" name="Picture 4" descr="C:\Users\petersoj\AppData\Local\Microsoft\Windows\Temporary Internet Files\Content.Outlook\14O7V9F8\david_key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350" y="4400549"/>
            <a:ext cx="1524000" cy="178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2703981">
            <a:off x="939329" y="356427"/>
            <a:ext cx="2963545" cy="290782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05200" y="2819400"/>
            <a:ext cx="5181600" cy="2286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It Takes a Community to Bridge </a:t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the Digital Divide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-infograph_chan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"/>
            <a:ext cx="5391150" cy="1057275"/>
          </a:xfrm>
          <a:prstGeom prst="rect">
            <a:avLst/>
          </a:prstGeom>
        </p:spPr>
      </p:pic>
      <p:pic>
        <p:nvPicPr>
          <p:cNvPr id="6" name="Picture 5" descr="Map-of-Internet-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6897" b="15476"/>
          <a:stretch>
            <a:fillRect/>
          </a:stretch>
        </p:blipFill>
        <p:spPr>
          <a:xfrm>
            <a:off x="-457200" y="1447800"/>
            <a:ext cx="61722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1661160"/>
            <a:ext cx="3429000" cy="548640"/>
          </a:xfrm>
          <a:prstGeom prst="rect">
            <a:avLst/>
          </a:prstGeom>
          <a:solidFill>
            <a:srgbClr val="46A5B2"/>
          </a:solidFill>
        </p:spPr>
        <p:txBody>
          <a:bodyPr wrap="square" rtlCol="0" anchor="ctr">
            <a:spAutoFit/>
          </a:bodyPr>
          <a:lstStyle/>
          <a:p>
            <a:pPr>
              <a:buClr>
                <a:prstClr val="white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 Economic opportunities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2590800"/>
            <a:ext cx="3429000" cy="548640"/>
          </a:xfrm>
          <a:prstGeom prst="rect">
            <a:avLst/>
          </a:prstGeom>
          <a:solidFill>
            <a:srgbClr val="46A5B2"/>
          </a:solidFill>
        </p:spPr>
        <p:txBody>
          <a:bodyPr wrap="square" rtlCol="0" anchor="ctr">
            <a:spAutoFit/>
          </a:bodyPr>
          <a:lstStyle/>
          <a:p>
            <a:pPr>
              <a:buClr>
                <a:prstClr val="white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 Demands on the workforce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3520440"/>
            <a:ext cx="3429000" cy="548640"/>
          </a:xfrm>
          <a:prstGeom prst="rect">
            <a:avLst/>
          </a:prstGeom>
          <a:solidFill>
            <a:srgbClr val="46A5B2"/>
          </a:solidFill>
        </p:spPr>
        <p:txBody>
          <a:bodyPr wrap="square" rtlCol="0" anchor="ctr">
            <a:spAutoFit/>
          </a:bodyPr>
          <a:lstStyle/>
          <a:p>
            <a:pPr>
              <a:buClr>
                <a:prstClr val="white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 Access to government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4450080"/>
            <a:ext cx="3429000" cy="548640"/>
          </a:xfrm>
          <a:prstGeom prst="rect">
            <a:avLst/>
          </a:prstGeom>
          <a:solidFill>
            <a:srgbClr val="46A5B2"/>
          </a:solidFill>
        </p:spPr>
        <p:txBody>
          <a:bodyPr wrap="square" rtlCol="0" anchor="ctr">
            <a:spAutoFit/>
          </a:bodyPr>
          <a:lstStyle/>
          <a:p>
            <a:pPr>
              <a:buClr>
                <a:prstClr val="white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 Education online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5379720"/>
            <a:ext cx="3429000" cy="548640"/>
          </a:xfrm>
          <a:prstGeom prst="rect">
            <a:avLst/>
          </a:prstGeom>
          <a:solidFill>
            <a:srgbClr val="46A5B2"/>
          </a:solidFill>
        </p:spPr>
        <p:txBody>
          <a:bodyPr wrap="square" rtlCol="0" anchor="ctr">
            <a:spAutoFit/>
          </a:bodyPr>
          <a:lstStyle/>
          <a:p>
            <a:pPr>
              <a:buClr>
                <a:prstClr val="white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 Access to health 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6309360"/>
            <a:ext cx="3429000" cy="548640"/>
          </a:xfrm>
          <a:prstGeom prst="rect">
            <a:avLst/>
          </a:prstGeom>
          <a:solidFill>
            <a:srgbClr val="46A5B2"/>
          </a:solidFill>
        </p:spPr>
        <p:txBody>
          <a:bodyPr wrap="square" rtlCol="0" anchor="ctr">
            <a:spAutoFit/>
          </a:bodyPr>
          <a:lstStyle/>
          <a:p>
            <a:pPr>
              <a:buClr>
                <a:prstClr val="white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prstClr val="white"/>
                </a:solidFill>
                <a:latin typeface="Calibri"/>
              </a:rPr>
              <a:t> Global social connections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38200" y="1828800"/>
            <a:ext cx="187452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36,555,000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3200"/>
            <a:ext cx="7772400" cy="304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Infographic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4"/>
              </a:rPr>
              <a:t>Online IT Degree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: http://www.famousbloggers.net/digital-divide-infographic.html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-infograph_racial-div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19200"/>
            <a:ext cx="5848350" cy="4629150"/>
          </a:xfrm>
          <a:prstGeom prst="rect">
            <a:avLst/>
          </a:prstGeom>
        </p:spPr>
      </p:pic>
      <p:pic>
        <p:nvPicPr>
          <p:cNvPr id="9" name="Picture 8" descr="DI-infograph_divide-ti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04800"/>
            <a:ext cx="2971800" cy="685800"/>
          </a:xfrm>
          <a:prstGeom prst="rect">
            <a:avLst/>
          </a:prstGeom>
        </p:spPr>
      </p:pic>
      <p:pic>
        <p:nvPicPr>
          <p:cNvPr id="10" name="Picture 9" descr="text_income-div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600200"/>
            <a:ext cx="2953512" cy="721045"/>
          </a:xfrm>
          <a:prstGeom prst="rect">
            <a:avLst/>
          </a:prstGeom>
        </p:spPr>
      </p:pic>
      <p:pic>
        <p:nvPicPr>
          <p:cNvPr id="11" name="Picture 10" descr="text_city-rural-divi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267" y="2590800"/>
            <a:ext cx="2956733" cy="600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53200"/>
            <a:ext cx="9144000" cy="304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Infographic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7"/>
              </a:rPr>
              <a:t>Online IT Degree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: http://www.famousbloggers.net/digital-divide-infographic.html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219200" y="4495800"/>
            <a:ext cx="67056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79C1D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to make it </a:t>
            </a:r>
            <a:r>
              <a:rPr lang="en-US" sz="28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“OUR” CHALLENGE</a:t>
            </a:r>
            <a:r>
              <a:rPr lang="en-US" sz="28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79C1D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, </a:t>
            </a:r>
            <a:br>
              <a:rPr lang="en-US" sz="28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79C1D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</a:br>
            <a:r>
              <a:rPr lang="en-US" sz="28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79C1D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not just “THEIR” problem</a:t>
            </a:r>
          </a:p>
        </p:txBody>
      </p:sp>
      <p:pic>
        <p:nvPicPr>
          <p:cNvPr id="8" name="Picture 7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675" y="2667000"/>
            <a:ext cx="1609725" cy="9715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19200" y="76200"/>
            <a:ext cx="69342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79C1D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It  takes  the </a:t>
            </a:r>
            <a:br>
              <a:rPr lang="en-US" sz="28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79C1D5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</a:br>
            <a:r>
              <a:rPr lang="en-US" sz="4000" b="1" dirty="0" smtClean="0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Elephant" pitchFamily="18" charset="0"/>
              </a:rPr>
              <a:t>WHOLE COMMUNITY</a:t>
            </a:r>
            <a:endParaRPr lang="en-US" sz="2800" b="1" dirty="0" smtClean="0">
              <a:ln>
                <a:solidFill>
                  <a:srgbClr val="4BACC6">
                    <a:lumMod val="20000"/>
                    <a:lumOff val="80000"/>
                  </a:srgbClr>
                </a:solidFill>
              </a:ln>
              <a:solidFill>
                <a:srgbClr val="F79646">
                  <a:lumMod val="75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Elephant" pitchFamily="18" charset="0"/>
            </a:endParaRPr>
          </a:p>
        </p:txBody>
      </p:sp>
      <p:pic>
        <p:nvPicPr>
          <p:cNvPr id="10" name="Picture 9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1609725" cy="971550"/>
          </a:xfrm>
          <a:prstGeom prst="rect">
            <a:avLst/>
          </a:prstGeom>
        </p:spPr>
      </p:pic>
      <p:pic>
        <p:nvPicPr>
          <p:cNvPr id="12" name="Picture 11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200400"/>
            <a:ext cx="1609725" cy="971550"/>
          </a:xfrm>
          <a:prstGeom prst="rect">
            <a:avLst/>
          </a:prstGeom>
        </p:spPr>
      </p:pic>
      <p:pic>
        <p:nvPicPr>
          <p:cNvPr id="13" name="Picture 12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076450"/>
            <a:ext cx="1609725" cy="971550"/>
          </a:xfrm>
          <a:prstGeom prst="rect">
            <a:avLst/>
          </a:prstGeom>
        </p:spPr>
      </p:pic>
      <p:pic>
        <p:nvPicPr>
          <p:cNvPr id="14" name="Picture 13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743200"/>
            <a:ext cx="1609725" cy="971550"/>
          </a:xfrm>
          <a:prstGeom prst="rect">
            <a:avLst/>
          </a:prstGeom>
        </p:spPr>
      </p:pic>
      <p:pic>
        <p:nvPicPr>
          <p:cNvPr id="15" name="Picture 14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1609725" cy="971550"/>
          </a:xfrm>
          <a:prstGeom prst="rect">
            <a:avLst/>
          </a:prstGeom>
        </p:spPr>
      </p:pic>
      <p:pic>
        <p:nvPicPr>
          <p:cNvPr id="16" name="Picture 15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7600"/>
            <a:ext cx="1609725" cy="971550"/>
          </a:xfrm>
          <a:prstGeom prst="rect">
            <a:avLst/>
          </a:prstGeom>
        </p:spPr>
      </p:pic>
      <p:pic>
        <p:nvPicPr>
          <p:cNvPr id="17" name="Picture 16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657600"/>
            <a:ext cx="1609725" cy="971550"/>
          </a:xfrm>
          <a:prstGeom prst="rect">
            <a:avLst/>
          </a:prstGeom>
        </p:spPr>
      </p:pic>
      <p:pic>
        <p:nvPicPr>
          <p:cNvPr id="19" name="Picture 18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819400"/>
            <a:ext cx="1609725" cy="971550"/>
          </a:xfrm>
          <a:prstGeom prst="rect">
            <a:avLst/>
          </a:prstGeom>
        </p:spPr>
      </p:pic>
      <p:pic>
        <p:nvPicPr>
          <p:cNvPr id="20" name="Picture 19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676400"/>
            <a:ext cx="1609725" cy="971550"/>
          </a:xfrm>
          <a:prstGeom prst="rect">
            <a:avLst/>
          </a:prstGeom>
        </p:spPr>
      </p:pic>
      <p:pic>
        <p:nvPicPr>
          <p:cNvPr id="21" name="Picture 20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733800"/>
            <a:ext cx="16097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4600" y="4914900"/>
            <a:ext cx="6400800" cy="685800"/>
          </a:xfrm>
        </p:spPr>
        <p:txBody>
          <a:bodyPr/>
          <a:lstStyle/>
          <a:p>
            <a:pPr algn="r"/>
            <a:r>
              <a:rPr lang="en-US" sz="2000" dirty="0" smtClean="0"/>
              <a:t>OCLC </a:t>
            </a:r>
            <a:r>
              <a:rPr lang="en-US" sz="2000" dirty="0" err="1" smtClean="0"/>
              <a:t>WebJunction</a:t>
            </a:r>
            <a:r>
              <a:rPr lang="en-US" sz="2000" dirty="0" smtClean="0"/>
              <a:t> Webinar</a:t>
            </a:r>
            <a:br>
              <a:rPr lang="en-US" sz="2000" dirty="0" smtClean="0"/>
            </a:br>
            <a:r>
              <a:rPr lang="en-US" sz="2000" dirty="0" smtClean="0"/>
              <a:t>March 6, 2012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343400" y="58293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Arial" charset="0"/>
              </a:rPr>
              <a:t>Mary Chute</a:t>
            </a:r>
          </a:p>
          <a:p>
            <a:pPr lvl="0" algn="r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Arial" charset="0"/>
              </a:rPr>
              <a:t>IMLS Deputy Director for Libraries</a:t>
            </a:r>
            <a:endParaRPr lang="en-US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342900" y="685800"/>
            <a:ext cx="8458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3600" dirty="0">
                <a:solidFill>
                  <a:schemeClr val="bg1"/>
                </a:solidFill>
              </a:rPr>
              <a:t>Building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Digital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Communities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</a:t>
            </a:r>
            <a:r>
              <a:rPr lang="en-US" b="1" dirty="0" smtClean="0"/>
              <a:t>Inclusion </a:t>
            </a:r>
            <a:r>
              <a:rPr lang="en-US" b="1" dirty="0"/>
              <a:t>I</a:t>
            </a:r>
            <a:r>
              <a:rPr lang="en-US" b="1" dirty="0" smtClean="0"/>
              <a:t>s </a:t>
            </a:r>
            <a:r>
              <a:rPr lang="en-US" b="1" dirty="0"/>
              <a:t>a </a:t>
            </a:r>
            <a:r>
              <a:rPr lang="en-US" b="1" dirty="0" smtClean="0"/>
              <a:t>Policy </a:t>
            </a:r>
            <a:r>
              <a:rPr lang="en-US" b="1" dirty="0"/>
              <a:t>A</a:t>
            </a:r>
            <a:r>
              <a:rPr lang="en-US" b="1" dirty="0" smtClean="0"/>
              <a:t>rea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415351" y="1679864"/>
            <a:ext cx="8205632" cy="4566043"/>
            <a:chOff x="245076" y="1600200"/>
            <a:chExt cx="8717692" cy="4977714"/>
          </a:xfrm>
        </p:grpSpPr>
        <p:sp>
          <p:nvSpPr>
            <p:cNvPr id="30" name="Cloud 29"/>
            <p:cNvSpPr/>
            <p:nvPr/>
          </p:nvSpPr>
          <p:spPr>
            <a:xfrm>
              <a:off x="5715000" y="4817077"/>
              <a:ext cx="3095368" cy="1760837"/>
            </a:xfrm>
            <a:prstGeom prst="cloud">
              <a:avLst/>
            </a:prstGeom>
            <a:solidFill>
              <a:sysClr val="window" lastClr="FFFFFF"/>
            </a:solidFill>
            <a:ln w="26425" cap="flat" cmpd="sng" algn="ctr">
              <a:solidFill>
                <a:srgbClr val="9F293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Energy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Cloud 30"/>
            <p:cNvSpPr/>
            <p:nvPr/>
          </p:nvSpPr>
          <p:spPr>
            <a:xfrm>
              <a:off x="245076" y="2807046"/>
              <a:ext cx="2743200" cy="1728400"/>
            </a:xfrm>
            <a:prstGeom prst="cloud">
              <a:avLst/>
            </a:prstGeom>
            <a:solidFill>
              <a:sysClr val="window" lastClr="FFFFFF"/>
            </a:solidFill>
            <a:ln w="26425" cap="flat" cmpd="sng" algn="ctr">
              <a:solidFill>
                <a:srgbClr val="F07F0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Education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Cloud 31"/>
            <p:cNvSpPr/>
            <p:nvPr/>
          </p:nvSpPr>
          <p:spPr>
            <a:xfrm>
              <a:off x="457200" y="4817077"/>
              <a:ext cx="2660821" cy="1760837"/>
            </a:xfrm>
            <a:prstGeom prst="cloud">
              <a:avLst/>
            </a:prstGeom>
            <a:solidFill>
              <a:sysClr val="window" lastClr="FFFFFF"/>
            </a:solidFill>
            <a:ln w="26425" cap="flat" cmpd="sng" algn="ctr">
              <a:solidFill>
                <a:srgbClr val="1B587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Health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Cloud 32"/>
            <p:cNvSpPr/>
            <p:nvPr/>
          </p:nvSpPr>
          <p:spPr>
            <a:xfrm>
              <a:off x="6019800" y="2057400"/>
              <a:ext cx="2942968" cy="1959576"/>
            </a:xfrm>
            <a:prstGeom prst="cloud">
              <a:avLst/>
            </a:prstGeom>
            <a:solidFill>
              <a:sysClr val="window" lastClr="FFFFFF"/>
            </a:solidFill>
            <a:ln w="26425" cap="flat" cmpd="sng" algn="ctr">
              <a:solidFill>
                <a:srgbClr val="4E854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Employment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2799834" y="1600200"/>
              <a:ext cx="3051089" cy="1773196"/>
            </a:xfrm>
            <a:prstGeom prst="cloud">
              <a:avLst/>
            </a:prstGeom>
            <a:solidFill>
              <a:sysClr val="window" lastClr="FFFFFF"/>
            </a:solidFill>
            <a:ln w="26425" cap="flat" cmpd="sng" algn="ctr">
              <a:solidFill>
                <a:srgbClr val="C198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Transportation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Cloud 34"/>
            <p:cNvSpPr/>
            <p:nvPr/>
          </p:nvSpPr>
          <p:spPr>
            <a:xfrm>
              <a:off x="2955324" y="3373396"/>
              <a:ext cx="3505200" cy="2324100"/>
            </a:xfrm>
            <a:prstGeom prst="cloud">
              <a:avLst/>
            </a:prstGeom>
            <a:solidFill>
              <a:srgbClr val="D0EAEC"/>
            </a:solidFill>
            <a:ln w="9525" cap="flat" cmpd="sng" algn="ctr">
              <a:solidFill>
                <a:srgbClr val="0E69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Digital inclusion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7458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Why Should We Care?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7700"/>
          </a:xfrm>
        </p:spPr>
        <p:txBody>
          <a:bodyPr/>
          <a:lstStyle/>
          <a:p>
            <a:r>
              <a:rPr lang="en-US" dirty="0" smtClean="0"/>
              <a:t>Sectors</a:t>
            </a:r>
          </a:p>
          <a:p>
            <a:pPr lvl="1"/>
            <a:r>
              <a:rPr lang="en-US" dirty="0" smtClean="0"/>
              <a:t>Education, business, health care, government</a:t>
            </a:r>
          </a:p>
          <a:p>
            <a:pPr lvl="1"/>
            <a:r>
              <a:rPr lang="en-US" dirty="0" smtClean="0"/>
              <a:t>Innovative applications </a:t>
            </a:r>
          </a:p>
          <a:p>
            <a:pPr lvl="1"/>
            <a:r>
              <a:rPr lang="en-US" dirty="0" smtClean="0"/>
              <a:t>Business models</a:t>
            </a:r>
          </a:p>
          <a:p>
            <a:r>
              <a:rPr lang="en-US" dirty="0" smtClean="0"/>
              <a:t>Broader society</a:t>
            </a:r>
          </a:p>
          <a:p>
            <a:pPr lvl="1"/>
            <a:r>
              <a:rPr lang="en-US" dirty="0" smtClean="0"/>
              <a:t>Brings new opportunities</a:t>
            </a:r>
          </a:p>
          <a:p>
            <a:pPr lvl="1"/>
            <a:r>
              <a:rPr lang="en-US" dirty="0" smtClean="0"/>
              <a:t>Expands the world</a:t>
            </a:r>
          </a:p>
          <a:p>
            <a:pPr lvl="1"/>
            <a:r>
              <a:rPr lang="en-US" dirty="0" smtClean="0"/>
              <a:t>Enables participation</a:t>
            </a:r>
            <a:endParaRPr lang="en-US" dirty="0"/>
          </a:p>
        </p:txBody>
      </p:sp>
      <p:pic>
        <p:nvPicPr>
          <p:cNvPr id="2052" name="Picture 4" descr="C:\Users\mball\AppData\Local\Temp\2178275857_6afba53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923953"/>
            <a:ext cx="37014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Are Key Challenges?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4500"/>
            <a:ext cx="8343900" cy="4343400"/>
          </a:xfrm>
        </p:spPr>
        <p:txBody>
          <a:bodyPr/>
          <a:lstStyle/>
          <a:p>
            <a:r>
              <a:rPr lang="en-US" dirty="0" smtClean="0"/>
              <a:t>Access and broadband deployment</a:t>
            </a:r>
          </a:p>
          <a:p>
            <a:pPr lvl="1"/>
            <a:r>
              <a:rPr lang="en-US" dirty="0" smtClean="0"/>
              <a:t>Geography matters</a:t>
            </a:r>
          </a:p>
          <a:p>
            <a:r>
              <a:rPr lang="en-US" dirty="0" smtClean="0"/>
              <a:t>Adoption and use</a:t>
            </a:r>
          </a:p>
          <a:p>
            <a:pPr lvl="1"/>
            <a:r>
              <a:rPr lang="en-US" dirty="0" smtClean="0"/>
              <a:t>Non-adopters</a:t>
            </a:r>
          </a:p>
          <a:p>
            <a:pPr lvl="1"/>
            <a:r>
              <a:rPr lang="en-US" dirty="0" smtClean="0"/>
              <a:t>Barriers to adoption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286000"/>
            <a:ext cx="2600325" cy="378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43000"/>
            <a:ext cx="8305800" cy="5487988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2000" dirty="0" smtClean="0"/>
              <a:t>Today’s audio is streaming to your computer’s speakers or headphones.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Too loud or soft? </a:t>
            </a:r>
            <a:r>
              <a:rPr lang="en-US" sz="2000" dirty="0" smtClean="0"/>
              <a:t>Adjust volume level in the Audio broadcast box:</a:t>
            </a:r>
            <a:endParaRPr lang="en-US" sz="1900" u="sng" dirty="0" smtClean="0"/>
          </a:p>
          <a:p>
            <a:pPr marL="337740" indent="-286993"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endParaRPr lang="en-US" sz="2500" dirty="0" smtClean="0">
              <a:solidFill>
                <a:schemeClr val="bg1"/>
              </a:solidFill>
            </a:endParaRPr>
          </a:p>
          <a:p>
            <a:pPr marL="337740" indent="-286993">
              <a:buNone/>
            </a:pPr>
            <a:endParaRPr lang="en-US" sz="2000" b="1" dirty="0" smtClean="0">
              <a:solidFill>
                <a:srgbClr val="006666"/>
              </a:solidFill>
            </a:endParaRPr>
          </a:p>
          <a:p>
            <a:pPr marL="337740" indent="-286993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337740" indent="-286993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Lost all sound? Hear an echo? </a:t>
            </a:r>
            <a:r>
              <a:rPr lang="en-US" sz="2000" dirty="0" smtClean="0"/>
              <a:t>At the top of the screen, go to the </a:t>
            </a:r>
            <a:r>
              <a:rPr lang="en-US" sz="2000" b="1" dirty="0" smtClean="0"/>
              <a:t>Communicate</a:t>
            </a:r>
            <a:r>
              <a:rPr lang="en-US" sz="2000" dirty="0" smtClean="0"/>
              <a:t> menu and select </a:t>
            </a:r>
            <a:r>
              <a:rPr lang="en-US" sz="2000" b="1" dirty="0" smtClean="0"/>
              <a:t>Audio Broadcast </a:t>
            </a:r>
            <a:r>
              <a:rPr lang="en-US" sz="2000" dirty="0" smtClean="0"/>
              <a:t>to refresh your connection. </a:t>
            </a:r>
          </a:p>
          <a:p>
            <a:pPr marL="337740" indent="-286993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238750"/>
            <a:ext cx="4143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9" y="0"/>
            <a:ext cx="6989762" cy="1284288"/>
          </a:xfrm>
        </p:spPr>
        <p:txBody>
          <a:bodyPr/>
          <a:lstStyle/>
          <a:p>
            <a:r>
              <a:rPr lang="en-US" sz="3200" b="1" dirty="0" smtClean="0"/>
              <a:t>Audio Tips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" y="3928240"/>
            <a:ext cx="7924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331" tIns="45666" rIns="91331" bIns="45666">
            <a:spAutoFit/>
          </a:bodyPr>
          <a:lstStyle/>
          <a:p>
            <a:endParaRPr lang="en-US" sz="3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569595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438400"/>
            <a:ext cx="3086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648200" y="2971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Developing the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/>
            <a:r>
              <a:rPr lang="en-US" sz="2200" dirty="0" smtClean="0"/>
              <a:t>Cooperative agreement with University of Washington and International City/County Management Association</a:t>
            </a:r>
          </a:p>
          <a:p>
            <a:pPr marL="346075" indent="-346075"/>
            <a:r>
              <a:rPr lang="en-US" sz="2200" dirty="0" smtClean="0"/>
              <a:t>Digital Inclusion Working Group (16 people)</a:t>
            </a:r>
          </a:p>
          <a:p>
            <a:pPr marL="568325" lvl="1" indent="-222250">
              <a:buFont typeface="Arial" pitchFamily="34" charset="0"/>
              <a:buChar char="•"/>
            </a:pPr>
            <a:r>
              <a:rPr lang="en-US" sz="2000" dirty="0" smtClean="0"/>
              <a:t>Provided iterative feedback on UW draft framework</a:t>
            </a:r>
          </a:p>
          <a:p>
            <a:pPr marL="568325" lvl="1" indent="-222250">
              <a:buFont typeface="Arial" pitchFamily="34" charset="0"/>
              <a:buChar char="•"/>
            </a:pPr>
            <a:r>
              <a:rPr lang="en-US" sz="2000" dirty="0" smtClean="0"/>
              <a:t>Initial in-person meeting, then online</a:t>
            </a:r>
          </a:p>
          <a:p>
            <a:pPr marL="346075" indent="-346075"/>
            <a:r>
              <a:rPr lang="en-US" sz="2200" dirty="0" smtClean="0"/>
              <a:t>Digital Inclusion Network (80 organizations)</a:t>
            </a:r>
          </a:p>
          <a:p>
            <a:pPr marL="568325" lvl="1" indent="-222250">
              <a:buFont typeface="Arial" pitchFamily="34" charset="0"/>
              <a:buChar char="•"/>
            </a:pPr>
            <a:r>
              <a:rPr lang="en-US" sz="2000" dirty="0" smtClean="0"/>
              <a:t>Larger group of online reviewers</a:t>
            </a:r>
          </a:p>
          <a:p>
            <a:pPr marL="346075" indent="-346075"/>
            <a:r>
              <a:rPr lang="en-US" sz="2200" dirty="0" smtClean="0"/>
              <a:t>Federal agencies</a:t>
            </a:r>
          </a:p>
          <a:p>
            <a:pPr marL="568325" lvl="1" indent="-222250">
              <a:buFont typeface="Arial" pitchFamily="34" charset="0"/>
              <a:buChar char="•"/>
            </a:pPr>
            <a:r>
              <a:rPr lang="en-US" sz="2000" dirty="0" smtClean="0"/>
              <a:t>Webinar</a:t>
            </a:r>
          </a:p>
        </p:txBody>
      </p:sp>
      <p:pic>
        <p:nvPicPr>
          <p:cNvPr id="4" name="Picture 3" descr="2in_2c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5410200"/>
            <a:ext cx="19812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3628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342900"/>
            <a:ext cx="8724899" cy="990600"/>
          </a:xfrm>
        </p:spPr>
        <p:txBody>
          <a:bodyPr>
            <a:noAutofit/>
          </a:bodyPr>
          <a:lstStyle/>
          <a:p>
            <a:r>
              <a:rPr lang="en-US" b="1" i="1" dirty="0" smtClean="0"/>
              <a:t>Building Digital Communities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667242" y="1257300"/>
            <a:ext cx="2557751" cy="5308608"/>
            <a:chOff x="1844220" y="1421663"/>
            <a:chExt cx="2557751" cy="5308608"/>
          </a:xfrm>
        </p:grpSpPr>
        <p:sp>
          <p:nvSpPr>
            <p:cNvPr id="6" name="Circular Arrow 5"/>
            <p:cNvSpPr/>
            <p:nvPr/>
          </p:nvSpPr>
          <p:spPr>
            <a:xfrm>
              <a:off x="2400302" y="1421663"/>
              <a:ext cx="2001669" cy="200187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842235" y="2146296"/>
              <a:ext cx="1117044" cy="558464"/>
            </a:xfrm>
            <a:custGeom>
              <a:avLst/>
              <a:gdLst>
                <a:gd name="connsiteX0" fmla="*/ 0 w 1117044"/>
                <a:gd name="connsiteY0" fmla="*/ 0 h 558464"/>
                <a:gd name="connsiteX1" fmla="*/ 1117044 w 1117044"/>
                <a:gd name="connsiteY1" fmla="*/ 0 h 558464"/>
                <a:gd name="connsiteX2" fmla="*/ 1117044 w 1117044"/>
                <a:gd name="connsiteY2" fmla="*/ 558464 h 558464"/>
                <a:gd name="connsiteX3" fmla="*/ 0 w 1117044"/>
                <a:gd name="connsiteY3" fmla="*/ 558464 h 558464"/>
                <a:gd name="connsiteX4" fmla="*/ 0 w 1117044"/>
                <a:gd name="connsiteY4" fmla="*/ 0 h 55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44" h="558464">
                  <a:moveTo>
                    <a:pt x="0" y="0"/>
                  </a:moveTo>
                  <a:lnTo>
                    <a:pt x="1117044" y="0"/>
                  </a:lnTo>
                  <a:lnTo>
                    <a:pt x="1117044" y="558464"/>
                  </a:lnTo>
                  <a:lnTo>
                    <a:pt x="0" y="558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Vision</a:t>
              </a:r>
              <a:endParaRPr lang="en-US" sz="1600" kern="12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1844220" y="2572036"/>
              <a:ext cx="2001669" cy="200187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00000"/>
                <a:satOff val="-16668"/>
                <a:lumOff val="20000"/>
                <a:alphaOff val="0"/>
              </a:schemeClr>
            </a:fillRef>
            <a:effectRef idx="0">
              <a:schemeClr val="accent2">
                <a:hueOff val="-4800000"/>
                <a:satOff val="-16668"/>
                <a:lumOff val="2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283900" y="3298793"/>
              <a:ext cx="1117044" cy="558464"/>
            </a:xfrm>
            <a:custGeom>
              <a:avLst/>
              <a:gdLst>
                <a:gd name="connsiteX0" fmla="*/ 0 w 1117044"/>
                <a:gd name="connsiteY0" fmla="*/ 0 h 558464"/>
                <a:gd name="connsiteX1" fmla="*/ 1117044 w 1117044"/>
                <a:gd name="connsiteY1" fmla="*/ 0 h 558464"/>
                <a:gd name="connsiteX2" fmla="*/ 1117044 w 1117044"/>
                <a:gd name="connsiteY2" fmla="*/ 558464 h 558464"/>
                <a:gd name="connsiteX3" fmla="*/ 0 w 1117044"/>
                <a:gd name="connsiteY3" fmla="*/ 558464 h 558464"/>
                <a:gd name="connsiteX4" fmla="*/ 0 w 1117044"/>
                <a:gd name="connsiteY4" fmla="*/ 0 h 55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44" h="558464">
                  <a:moveTo>
                    <a:pt x="0" y="0"/>
                  </a:moveTo>
                  <a:lnTo>
                    <a:pt x="1117044" y="0"/>
                  </a:lnTo>
                  <a:lnTo>
                    <a:pt x="1117044" y="558464"/>
                  </a:lnTo>
                  <a:lnTo>
                    <a:pt x="0" y="558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Principles</a:t>
              </a:r>
              <a:endParaRPr lang="en-US" sz="1600" kern="12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2400302" y="3726657"/>
              <a:ext cx="2001669" cy="200187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600000"/>
                <a:satOff val="-33335"/>
                <a:lumOff val="40001"/>
                <a:alphaOff val="0"/>
              </a:schemeClr>
            </a:fillRef>
            <a:effectRef idx="0">
              <a:schemeClr val="accent2">
                <a:hueOff val="-9600000"/>
                <a:satOff val="-33335"/>
                <a:lumOff val="4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842235" y="4451290"/>
              <a:ext cx="1117044" cy="558464"/>
            </a:xfrm>
            <a:custGeom>
              <a:avLst/>
              <a:gdLst>
                <a:gd name="connsiteX0" fmla="*/ 0 w 1117044"/>
                <a:gd name="connsiteY0" fmla="*/ 0 h 558464"/>
                <a:gd name="connsiteX1" fmla="*/ 1117044 w 1117044"/>
                <a:gd name="connsiteY1" fmla="*/ 0 h 558464"/>
                <a:gd name="connsiteX2" fmla="*/ 1117044 w 1117044"/>
                <a:gd name="connsiteY2" fmla="*/ 558464 h 558464"/>
                <a:gd name="connsiteX3" fmla="*/ 0 w 1117044"/>
                <a:gd name="connsiteY3" fmla="*/ 558464 h 558464"/>
                <a:gd name="connsiteX4" fmla="*/ 0 w 1117044"/>
                <a:gd name="connsiteY4" fmla="*/ 0 h 55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44" h="558464">
                  <a:moveTo>
                    <a:pt x="0" y="0"/>
                  </a:moveTo>
                  <a:lnTo>
                    <a:pt x="1117044" y="0"/>
                  </a:lnTo>
                  <a:lnTo>
                    <a:pt x="1117044" y="558464"/>
                  </a:lnTo>
                  <a:lnTo>
                    <a:pt x="0" y="558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Goals</a:t>
              </a: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1986896" y="5009754"/>
              <a:ext cx="1719685" cy="1720517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283900" y="5603788"/>
              <a:ext cx="1117044" cy="558464"/>
            </a:xfrm>
            <a:custGeom>
              <a:avLst/>
              <a:gdLst>
                <a:gd name="connsiteX0" fmla="*/ 0 w 1117044"/>
                <a:gd name="connsiteY0" fmla="*/ 0 h 558464"/>
                <a:gd name="connsiteX1" fmla="*/ 1117044 w 1117044"/>
                <a:gd name="connsiteY1" fmla="*/ 0 h 558464"/>
                <a:gd name="connsiteX2" fmla="*/ 1117044 w 1117044"/>
                <a:gd name="connsiteY2" fmla="*/ 558464 h 558464"/>
                <a:gd name="connsiteX3" fmla="*/ 0 w 1117044"/>
                <a:gd name="connsiteY3" fmla="*/ 558464 h 558464"/>
                <a:gd name="connsiteX4" fmla="*/ 0 w 1117044"/>
                <a:gd name="connsiteY4" fmla="*/ 0 h 55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44" h="558464">
                  <a:moveTo>
                    <a:pt x="0" y="0"/>
                  </a:moveTo>
                  <a:lnTo>
                    <a:pt x="1117044" y="0"/>
                  </a:lnTo>
                  <a:lnTo>
                    <a:pt x="1117044" y="558464"/>
                  </a:lnTo>
                  <a:lnTo>
                    <a:pt x="0" y="558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Strategies</a:t>
              </a: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2607044"/>
            <a:ext cx="50292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E69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Framework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dirty="0" smtClean="0"/>
              <a:t>help community leaders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dirty="0" smtClean="0"/>
              <a:t>initiate community discussions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dirty="0" smtClean="0"/>
              <a:t>conduct asset mapping</a:t>
            </a:r>
          </a:p>
          <a:p>
            <a:pPr marL="461963" lvl="1" indent="-230188" eaLnBrk="1" hangingPunct="1">
              <a:lnSpc>
                <a:spcPct val="90000"/>
              </a:lnSpc>
            </a:pPr>
            <a:r>
              <a:rPr lang="en-US" dirty="0" smtClean="0"/>
              <a:t>foster digital inclusion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06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5027" y="1600200"/>
            <a:ext cx="4078373" cy="2514600"/>
            <a:chOff x="265027" y="1714500"/>
            <a:chExt cx="4078373" cy="2514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57200" y="1714500"/>
              <a:ext cx="3886200" cy="2514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E694D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" y="2216221"/>
              <a:ext cx="37719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Availability</a:t>
              </a:r>
            </a:p>
            <a:p>
              <a:pPr algn="r"/>
              <a:r>
                <a:rPr lang="en-US" sz="2800" dirty="0"/>
                <a:t>Affordability</a:t>
              </a:r>
            </a:p>
            <a:p>
              <a:pPr algn="r"/>
              <a:r>
                <a:rPr lang="en-US" sz="2800" dirty="0"/>
                <a:t>Design for inclusion</a:t>
              </a:r>
            </a:p>
            <a:p>
              <a:pPr algn="r"/>
              <a:r>
                <a:rPr lang="en-US" sz="2800" dirty="0"/>
                <a:t>Public </a:t>
              </a:r>
              <a:r>
                <a:rPr lang="en-US" sz="2800" dirty="0" smtClean="0"/>
                <a:t>access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 rot="20159869">
              <a:off x="265027" y="1865237"/>
              <a:ext cx="30394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ACCESS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00600" y="1600200"/>
            <a:ext cx="4054265" cy="2514600"/>
            <a:chOff x="4800600" y="1714500"/>
            <a:chExt cx="4054265" cy="2514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4800600" y="1714500"/>
              <a:ext cx="3886200" cy="2514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E694D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1464666">
              <a:off x="5614875" y="2121021"/>
              <a:ext cx="32399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ADOPTION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2647108"/>
              <a:ext cx="35433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Relevance</a:t>
              </a:r>
            </a:p>
            <a:p>
              <a:r>
                <a:rPr lang="en-US" sz="2800" b="1" dirty="0"/>
                <a:t>Digital </a:t>
              </a:r>
              <a:r>
                <a:rPr lang="en-US" sz="2800" b="1" dirty="0" smtClean="0"/>
                <a:t>literacy*</a:t>
              </a:r>
              <a:endParaRPr lang="en-US" sz="2800" b="1" dirty="0"/>
            </a:p>
            <a:p>
              <a:r>
                <a:rPr lang="en-US" sz="2800" dirty="0"/>
                <a:t>Consumer </a:t>
              </a:r>
              <a:r>
                <a:rPr lang="en-US" sz="2800" dirty="0" smtClean="0"/>
                <a:t>safety</a:t>
              </a:r>
              <a:endParaRPr lang="en-US" sz="2800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57400" y="4232709"/>
            <a:ext cx="5257800" cy="2286000"/>
          </a:xfrm>
          <a:prstGeom prst="rect">
            <a:avLst/>
          </a:prstGeom>
          <a:noFill/>
          <a:ln w="15875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E69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Economic and workforce development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Education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Health care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Public safety and emergency services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Civic engagement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Social connections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b="1" dirty="0" smtClean="0"/>
              <a:t>Principles and </a:t>
            </a:r>
            <a:r>
              <a:rPr lang="en-US" b="1" i="1" dirty="0" smtClean="0"/>
              <a:t>Strategic Areas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17114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9432"/>
            <a:ext cx="5929828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Principle </a:t>
            </a:r>
            <a:r>
              <a:rPr lang="en-US" sz="3000" b="1" dirty="0">
                <a:solidFill>
                  <a:schemeClr val="bg1"/>
                </a:solidFill>
              </a:rPr>
              <a:t>6: Digital </a:t>
            </a:r>
            <a:r>
              <a:rPr lang="en-US" sz="3000" b="1" dirty="0" smtClean="0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1714500"/>
            <a:ext cx="8115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 1 (1 of 5)</a:t>
            </a:r>
          </a:p>
          <a:p>
            <a:endParaRPr lang="en-US" sz="2400" b="1" dirty="0"/>
          </a:p>
          <a:p>
            <a:r>
              <a:rPr lang="en-US" sz="2400" dirty="0"/>
              <a:t>Digital literacy training needs and assets in the community are identified and evaluated, and a strategy for meeting the digital literacy needs of the community is adopted.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08" y="3771900"/>
            <a:ext cx="3764371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12" y="6317976"/>
            <a:ext cx="609600" cy="21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1700" y="6286500"/>
            <a:ext cx="201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Knight Foundation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9432"/>
            <a:ext cx="7630615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Sample strategies - digital literacy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714499"/>
            <a:ext cx="8229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smtClean="0"/>
              <a:t>Individual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Help </a:t>
            </a:r>
            <a:r>
              <a:rPr lang="en-US" sz="1800" dirty="0"/>
              <a:t>a neighbor connect to the </a:t>
            </a:r>
            <a:r>
              <a:rPr lang="en-US" sz="1800" dirty="0" smtClean="0"/>
              <a:t>Internet</a:t>
            </a:r>
            <a:endParaRPr lang="en-US" sz="1800" dirty="0"/>
          </a:p>
          <a:p>
            <a:r>
              <a:rPr lang="en-US" sz="1800" b="1" dirty="0" smtClean="0"/>
              <a:t>Libraries, CBOs, and Other Community Anchor Institutions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Organize a “digital literacy corps” of volunteers to improve digital literacy outreach in the </a:t>
            </a:r>
            <a:r>
              <a:rPr lang="en-US" sz="1800" dirty="0" smtClean="0"/>
              <a:t>community</a:t>
            </a:r>
          </a:p>
          <a:p>
            <a:r>
              <a:rPr lang="en-US" sz="1800" b="1" dirty="0" smtClean="0"/>
              <a:t>Business Sector</a:t>
            </a:r>
            <a:endParaRPr lang="en-US" sz="18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Form partnerships with libraries and CBOs to provide trainers for computer skills </a:t>
            </a:r>
            <a:r>
              <a:rPr lang="en-US" sz="1800" dirty="0" smtClean="0"/>
              <a:t>classes</a:t>
            </a:r>
          </a:p>
          <a:p>
            <a:r>
              <a:rPr lang="en-US" sz="1800" b="1" dirty="0" smtClean="0"/>
              <a:t>Local and Tribal Governing Bodies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Provide online content and services that are designed for all levels of digital </a:t>
            </a:r>
            <a:r>
              <a:rPr lang="en-US" sz="1800" dirty="0" smtClean="0"/>
              <a:t>skills</a:t>
            </a:r>
          </a:p>
          <a:p>
            <a:r>
              <a:rPr lang="en-US" sz="1800" b="1" dirty="0" smtClean="0"/>
              <a:t>Influencing Policy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/>
              <a:t>Support strategies to train and provide digital literacy mentors to libraries and CBOs providing community technology services</a:t>
            </a:r>
            <a:r>
              <a:rPr lang="en-US" sz="180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550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Continuing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2900"/>
          </a:xfrm>
        </p:spPr>
        <p:txBody>
          <a:bodyPr/>
          <a:lstStyle/>
          <a:p>
            <a:r>
              <a:rPr lang="en-US" dirty="0" smtClean="0"/>
              <a:t>Report Release - </a:t>
            </a:r>
            <a:r>
              <a:rPr lang="en-US" i="1" dirty="0" smtClean="0"/>
              <a:t>Building Digital Communities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3"/>
              </a:rPr>
              <a:t>www.imls.gov/about/building_digital_communities.aspx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1400" i="1" dirty="0" smtClean="0"/>
              <a:t>(link will be live later in March)</a:t>
            </a:r>
          </a:p>
          <a:p>
            <a:r>
              <a:rPr lang="en-US" dirty="0" smtClean="0"/>
              <a:t>Grant to </a:t>
            </a:r>
            <a:r>
              <a:rPr lang="en-US" dirty="0" err="1" smtClean="0"/>
              <a:t>WebJunction</a:t>
            </a:r>
            <a:r>
              <a:rPr lang="en-US" dirty="0" smtClean="0"/>
              <a:t>/ICMA/</a:t>
            </a:r>
            <a:r>
              <a:rPr lang="en-US" dirty="0" err="1" smtClean="0"/>
              <a:t>TechSoup</a:t>
            </a:r>
            <a:endParaRPr lang="en-US" dirty="0" smtClean="0"/>
          </a:p>
          <a:p>
            <a:pPr lvl="1"/>
            <a:r>
              <a:rPr lang="en-US" dirty="0" smtClean="0"/>
              <a:t>Summits, community of practice, resources</a:t>
            </a:r>
          </a:p>
          <a:p>
            <a:r>
              <a:rPr lang="en-US" kern="1200" dirty="0" smtClean="0"/>
              <a:t>IMLS Strategic Goal # 2: Community</a:t>
            </a:r>
          </a:p>
          <a:p>
            <a:r>
              <a:rPr lang="en-US" dirty="0" smtClean="0"/>
              <a:t>Next Steps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mball\AppData\Local\Temp\2178352395_979c13cd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921760"/>
            <a:ext cx="3704771" cy="2593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2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678363"/>
          </a:xfrm>
        </p:spPr>
        <p:txBody>
          <a:bodyPr/>
          <a:lstStyle/>
          <a:p>
            <a:pPr algn="ctr">
              <a:buNone/>
            </a:pPr>
            <a:r>
              <a:rPr lang="en-US" sz="5000" b="1" dirty="0" smtClean="0"/>
              <a:t>	It Takes a Community to Bridge the Digital Divide </a:t>
            </a:r>
          </a:p>
          <a:p>
            <a:pPr algn="ctr">
              <a:buNone/>
            </a:pPr>
            <a:endParaRPr lang="en-US" sz="3000" b="1" dirty="0" smtClean="0"/>
          </a:p>
          <a:p>
            <a:pPr algn="ctr">
              <a:buNone/>
            </a:pPr>
            <a:r>
              <a:rPr lang="en-US" sz="3000" b="1" dirty="0" smtClean="0"/>
              <a:t>Ron Carlee</a:t>
            </a:r>
          </a:p>
          <a:p>
            <a:pPr algn="ctr">
              <a:buNone/>
            </a:pPr>
            <a:r>
              <a:rPr lang="en-US" sz="2400" b="1" dirty="0" smtClean="0"/>
              <a:t>Chief Operating Officer</a:t>
            </a:r>
          </a:p>
          <a:p>
            <a:pPr algn="ctr">
              <a:buNone/>
            </a:pPr>
            <a:r>
              <a:rPr lang="en-US" sz="2400" b="1" dirty="0" smtClean="0"/>
              <a:t>International City/County Management Association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52617A-B80B-411E-931E-C73C9266B87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678363"/>
          </a:xfrm>
        </p:spPr>
        <p:txBody>
          <a:bodyPr/>
          <a:lstStyle/>
          <a:p>
            <a:r>
              <a:rPr lang="en-US" sz="2700" dirty="0" smtClean="0"/>
              <a:t>First phase of the project included direct collaboration with state librarians to engage the community. </a:t>
            </a:r>
          </a:p>
          <a:p>
            <a:pPr lvl="1"/>
            <a:r>
              <a:rPr lang="en-US" sz="2300" dirty="0" smtClean="0"/>
              <a:t>1) Local government, </a:t>
            </a:r>
          </a:p>
          <a:p>
            <a:pPr lvl="1"/>
            <a:r>
              <a:rPr lang="en-US" sz="2300" dirty="0" smtClean="0"/>
              <a:t>2) Libraries, </a:t>
            </a:r>
          </a:p>
          <a:p>
            <a:pPr lvl="1"/>
            <a:r>
              <a:rPr lang="en-US" sz="2300" dirty="0" smtClean="0"/>
              <a:t>3) CBOs and community institutions, </a:t>
            </a:r>
          </a:p>
          <a:p>
            <a:pPr lvl="1"/>
            <a:r>
              <a:rPr lang="en-US" sz="2300" dirty="0" smtClean="0"/>
              <a:t>4) Businesses, and</a:t>
            </a:r>
          </a:p>
          <a:p>
            <a:pPr lvl="1"/>
            <a:r>
              <a:rPr lang="en-US" sz="2300" dirty="0" smtClean="0"/>
              <a:t>5) Individuals.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52617A-B80B-411E-931E-C73C9266B87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IMG_5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810000"/>
            <a:ext cx="2971800" cy="21215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Communities recognize the pressing need for digital inclusion.</a:t>
            </a:r>
          </a:p>
          <a:p>
            <a:r>
              <a:rPr lang="en-US" dirty="0" smtClean="0"/>
              <a:t>Efforts are stove-piped and uneven. </a:t>
            </a:r>
          </a:p>
          <a:p>
            <a:r>
              <a:rPr lang="en-US" dirty="0" smtClean="0"/>
              <a:t>The proposed Framework was helpful in identifying issues of digital inclusion.</a:t>
            </a:r>
          </a:p>
          <a:p>
            <a:r>
              <a:rPr lang="en-US" dirty="0" smtClean="0"/>
              <a:t>Leading practices would be valuable to individual communities.</a:t>
            </a:r>
          </a:p>
          <a:p>
            <a:r>
              <a:rPr lang="en-US" dirty="0" smtClean="0"/>
              <a:t>Look &amp; feel will vary.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52617A-B80B-411E-931E-C73C9266B87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563"/>
            <a:ext cx="8534400" cy="731837"/>
          </a:xfrm>
        </p:spPr>
        <p:txBody>
          <a:bodyPr/>
          <a:lstStyle/>
          <a:p>
            <a:r>
              <a:rPr lang="en-US" dirty="0" smtClean="0"/>
              <a:t>The forums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678363"/>
          </a:xfrm>
        </p:spPr>
        <p:txBody>
          <a:bodyPr/>
          <a:lstStyle/>
          <a:p>
            <a:r>
              <a:rPr lang="en-US" sz="2600" dirty="0" smtClean="0"/>
              <a:t>Three locations:</a:t>
            </a:r>
          </a:p>
          <a:p>
            <a:pPr lvl="1"/>
            <a:r>
              <a:rPr lang="en-US" sz="2600" dirty="0" smtClean="0"/>
              <a:t>Los Angeles, CA; </a:t>
            </a:r>
          </a:p>
          <a:p>
            <a:pPr lvl="1"/>
            <a:r>
              <a:rPr lang="en-US" sz="2600" dirty="0" smtClean="0"/>
              <a:t>Oklahoma City, OK; </a:t>
            </a:r>
          </a:p>
          <a:p>
            <a:pPr lvl="1"/>
            <a:r>
              <a:rPr lang="en-US" sz="2600" dirty="0" smtClean="0"/>
              <a:t>Bangor, ME</a:t>
            </a:r>
          </a:p>
          <a:p>
            <a:r>
              <a:rPr lang="en-US" sz="2600" dirty="0" smtClean="0"/>
              <a:t>Comprised of two separate sessions </a:t>
            </a:r>
          </a:p>
          <a:p>
            <a:pPr lvl="1"/>
            <a:r>
              <a:rPr lang="en-US" sz="2600" dirty="0" smtClean="0"/>
              <a:t>Residents (state and local)</a:t>
            </a:r>
          </a:p>
          <a:p>
            <a:pPr lvl="1"/>
            <a:r>
              <a:rPr lang="en-US" sz="2600" dirty="0" smtClean="0"/>
              <a:t>Key stakeholders</a:t>
            </a:r>
          </a:p>
          <a:p>
            <a:r>
              <a:rPr lang="en-US" sz="2600" dirty="0" smtClean="0"/>
              <a:t>Community forums</a:t>
            </a:r>
          </a:p>
          <a:p>
            <a:pPr lvl="1"/>
            <a:r>
              <a:rPr lang="en-US" sz="2600" dirty="0" smtClean="0"/>
              <a:t>Plenary sessions &amp; small group sessions</a:t>
            </a:r>
          </a:p>
          <a:p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52617A-B80B-411E-931E-C73C9266B87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Need Help?</a:t>
            </a:r>
          </a:p>
        </p:txBody>
      </p:sp>
      <p:sp>
        <p:nvSpPr>
          <p:cNvPr id="664579" name="Rectangle 4"/>
          <p:cNvSpPr>
            <a:spLocks noChangeArrowheads="1"/>
          </p:cNvSpPr>
          <p:nvPr/>
        </p:nvSpPr>
        <p:spPr bwMode="auto">
          <a:xfrm>
            <a:off x="990600" y="1371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>
              <a:lnSpc>
                <a:spcPct val="12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dirty="0">
                <a:solidFill>
                  <a:srgbClr val="000000"/>
                </a:solidFill>
                <a:latin typeface="Arial"/>
              </a:rPr>
              <a:t>Please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post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technical support questions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into the </a:t>
            </a:r>
            <a:r>
              <a:rPr lang="en-US" b="1" dirty="0" smtClean="0">
                <a:solidFill>
                  <a:srgbClr val="FF3300"/>
                </a:solidFill>
                <a:latin typeface="Arial"/>
              </a:rPr>
              <a:t>Q&amp;A Panel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584" name="Rectangle 4"/>
          <p:cNvSpPr>
            <a:spLocks noChangeArrowheads="1"/>
          </p:cNvSpPr>
          <p:nvPr/>
        </p:nvSpPr>
        <p:spPr bwMode="auto">
          <a:xfrm>
            <a:off x="5334000" y="4953001"/>
            <a:ext cx="3581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>
              <a:lnSpc>
                <a:spcPct val="120000"/>
              </a:lnSpc>
              <a:spcBef>
                <a:spcPct val="50000"/>
              </a:spcBef>
              <a:buClr>
                <a:srgbClr val="FF7600"/>
              </a:buClr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581" name="Rectangle 4"/>
          <p:cNvSpPr>
            <a:spLocks noChangeArrowheads="1"/>
          </p:cNvSpPr>
          <p:nvPr/>
        </p:nvSpPr>
        <p:spPr bwMode="auto">
          <a:xfrm>
            <a:off x="5334001" y="4495800"/>
            <a:ext cx="3733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>
              <a:lnSpc>
                <a:spcPct val="12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b="1" dirty="0" smtClean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1: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Type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the problem in 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dialog box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37740" indent="-286993">
              <a:lnSpc>
                <a:spcPct val="12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b="1" dirty="0" smtClean="0">
                <a:solidFill>
                  <a:srgbClr val="FF0000"/>
                </a:solidFill>
                <a:latin typeface="Arial"/>
              </a:rPr>
              <a:t>Step 2: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Click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Send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37740" indent="-286993">
              <a:lnSpc>
                <a:spcPct val="120000"/>
              </a:lnSpc>
              <a:spcBef>
                <a:spcPct val="50000"/>
              </a:spcBef>
              <a:buClr>
                <a:srgbClr val="FF7600"/>
              </a:buClr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3286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219200" y="4495800"/>
            <a:ext cx="358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Implementing Building Digital Communities: A Framework for Action 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78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Convene stakeholders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a shared community understanding of digital inclusion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a community action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Implement the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Evaluate and revise the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52617A-B80B-411E-931E-C73C9266B87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u="sng" dirty="0" smtClean="0">
              <a:hlinkClick r:id="rId2"/>
            </a:endParaRPr>
          </a:p>
          <a:p>
            <a:pPr algn="ctr">
              <a:buNone/>
            </a:pPr>
            <a:endParaRPr lang="en-US" u="sng" dirty="0" smtClean="0">
              <a:hlinkClick r:id="rId2"/>
            </a:endParaRPr>
          </a:p>
          <a:p>
            <a:pPr algn="ctr">
              <a:buNone/>
            </a:pPr>
            <a:r>
              <a:rPr lang="en-US" u="sng" dirty="0" smtClean="0">
                <a:hlinkClick r:id="rId2"/>
              </a:rPr>
              <a:t>http://icma.org/libraries</a:t>
            </a:r>
            <a:endParaRPr lang="en-US" u="sng" dirty="0" smtClean="0"/>
          </a:p>
          <a:p>
            <a:pPr algn="ctr">
              <a:buNone/>
            </a:pPr>
            <a:endParaRPr lang="en-US" u="sng" dirty="0" smtClean="0"/>
          </a:p>
          <a:p>
            <a:pPr algn="ctr">
              <a:buNone/>
            </a:pPr>
            <a:r>
              <a:rPr lang="en-US" u="sng" dirty="0" smtClean="0">
                <a:hlinkClick r:id="rId3"/>
              </a:rPr>
              <a:t>www.icma.org</a:t>
            </a:r>
            <a:r>
              <a:rPr lang="en-US" u="sng" dirty="0" smtClean="0"/>
              <a:t> </a:t>
            </a:r>
          </a:p>
          <a:p>
            <a:pPr algn="ctr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52617A-B80B-411E-931E-C73C9266B87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876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Lucida Sans Unicod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Lucida Sans Unicode"/>
              </a:rPr>
              <a:t>David Keyes  </a:t>
            </a:r>
            <a:br>
              <a:rPr lang="en-US" sz="2400" dirty="0" smtClean="0">
                <a:solidFill>
                  <a:prstClr val="black"/>
                </a:solidFill>
                <a:latin typeface="Lucida Sans Unicode"/>
              </a:rPr>
            </a:br>
            <a:r>
              <a:rPr lang="en-US" sz="2400" dirty="0" smtClean="0">
                <a:solidFill>
                  <a:prstClr val="black"/>
                </a:solidFill>
                <a:latin typeface="Lucida Sans Unicode"/>
              </a:rPr>
              <a:t>City of Seattle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Lucida Sans Unicode"/>
              </a:rPr>
              <a:t>Seattle.gov/tech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Lucida Sans Unicode"/>
              </a:rPr>
              <a:t>@diginclusion</a:t>
            </a:r>
            <a:br>
              <a:rPr lang="en-US" sz="2400" dirty="0" smtClean="0">
                <a:solidFill>
                  <a:prstClr val="black"/>
                </a:solidFill>
                <a:latin typeface="Lucida Sans Unicode"/>
              </a:rPr>
            </a:br>
            <a:endParaRPr lang="en-US" sz="2400" dirty="0" smtClean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11" name="Picture 10" descr="seattle.gov_pantone285_horizontal copy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5166360" cy="1519518"/>
          </a:xfrm>
          <a:prstGeom prst="rect">
            <a:avLst/>
          </a:prstGeom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200400"/>
            <a:ext cx="4465886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wizard-of-oz-emerald-c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4524" y="381000"/>
            <a:ext cx="2720641" cy="5105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64291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Foundations</a:t>
            </a:r>
          </a:p>
          <a:p>
            <a:pPr lvl="2"/>
            <a:r>
              <a:rPr lang="en-US" dirty="0" smtClean="0"/>
              <a:t>Digital inclusion wraps around all other activities and values</a:t>
            </a:r>
          </a:p>
          <a:p>
            <a:pPr lvl="2"/>
            <a:endParaRPr lang="en-US" sz="900" dirty="0" smtClean="0"/>
          </a:p>
          <a:p>
            <a:pPr lvl="2"/>
            <a:r>
              <a:rPr lang="en-US" dirty="0" smtClean="0"/>
              <a:t>People get it, but may not have the experience in how to apply it</a:t>
            </a:r>
          </a:p>
          <a:p>
            <a:pPr lvl="2"/>
            <a:endParaRPr lang="en-US" sz="900" dirty="0" smtClean="0"/>
          </a:p>
          <a:p>
            <a:pPr lvl="2"/>
            <a:r>
              <a:rPr lang="en-US" dirty="0" smtClean="0"/>
              <a:t>Use and build capacity of diverse community orgs/institutions</a:t>
            </a:r>
          </a:p>
          <a:p>
            <a:pPr lvl="2"/>
            <a:endParaRPr lang="en-US" sz="900" dirty="0" smtClean="0"/>
          </a:p>
          <a:p>
            <a:pPr lvl="2"/>
            <a:r>
              <a:rPr lang="en-US" dirty="0" smtClean="0"/>
              <a:t>Build internal partners too</a:t>
            </a:r>
          </a:p>
          <a:p>
            <a:pPr lvl="2"/>
            <a:endParaRPr lang="en-US" sz="900" dirty="0" smtClean="0"/>
          </a:p>
          <a:p>
            <a:pPr lvl="2"/>
            <a:r>
              <a:rPr lang="en-US" dirty="0" smtClean="0"/>
              <a:t>Community need and program </a:t>
            </a:r>
            <a:br>
              <a:rPr lang="en-US" dirty="0" smtClean="0"/>
            </a:br>
            <a:r>
              <a:rPr lang="en-US" dirty="0" smtClean="0"/>
              <a:t>assessments are ongoing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7010400" cy="1143000"/>
          </a:xfrm>
        </p:spPr>
        <p:txBody>
          <a:bodyPr>
            <a:normAutofit fontScale="90000"/>
          </a:bodyPr>
          <a:lstStyle/>
          <a:p>
            <a:pPr lvl="8" algn="l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Seattle Community Technology Program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	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Since 1996!</a:t>
            </a:r>
            <a:endParaRPr lang="en-US" sz="3200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457200" y="152400"/>
          <a:ext cx="1219200" cy="1219200"/>
        </p:xfrm>
        <a:graphic>
          <a:graphicData uri="http://schemas.openxmlformats.org/presentationml/2006/ole">
            <p:oleObj spid="_x0000_s134146" r:id="rId3" imgW="2838846" imgH="2866667" progId="">
              <p:embed/>
            </p:oleObj>
          </a:graphicData>
        </a:graphic>
      </p:graphicFrame>
      <p:pic>
        <p:nvPicPr>
          <p:cNvPr id="5" name="Picture 4" descr="IMG_1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648200"/>
            <a:ext cx="2336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Seattle Digital Inclusion Programs</a:t>
            </a:r>
          </a:p>
        </p:txBody>
      </p:sp>
      <p:sp>
        <p:nvSpPr>
          <p:cNvPr id="471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12875"/>
            <a:ext cx="8382000" cy="4911725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80000"/>
              </a:lnSpc>
              <a:buNone/>
              <a:defRPr/>
            </a:pPr>
            <a:r>
              <a:rPr lang="en-US" sz="2800" b="1" i="1" dirty="0" smtClean="0">
                <a:solidFill>
                  <a:srgbClr val="993300"/>
                </a:solidFill>
              </a:rPr>
              <a:t>City Digital Inclusion Strategic Planner and staff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i="1" dirty="0" smtClean="0">
                <a:solidFill>
                  <a:srgbClr val="993300"/>
                </a:solidFill>
              </a:rPr>
              <a:t>“</a:t>
            </a:r>
            <a:r>
              <a:rPr lang="en-US" sz="2800" b="1" i="1" dirty="0" smtClean="0">
                <a:solidFill>
                  <a:srgbClr val="993300"/>
                </a:solidFill>
                <a:hlinkClick r:id="rId2"/>
              </a:rPr>
              <a:t>Techmap</a:t>
            </a:r>
            <a:r>
              <a:rPr lang="en-US" sz="2800" b="1" i="1" dirty="0" smtClean="0">
                <a:solidFill>
                  <a:srgbClr val="993300"/>
                </a:solidFill>
              </a:rPr>
              <a:t>”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0"/>
            <a:ext cx="481782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95800" y="5029200"/>
            <a:ext cx="3810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993300"/>
                </a:solidFill>
                <a:latin typeface="Lucida Sans Unicode"/>
              </a:rPr>
              <a:t>Research: </a:t>
            </a:r>
          </a:p>
          <a:p>
            <a:pPr marL="990600" lvl="1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993300"/>
                </a:solidFill>
                <a:latin typeface="Lucida Sans Unicode"/>
                <a:hlinkClick r:id="rId4"/>
              </a:rPr>
              <a:t>IT Indicators, Focus Groups</a:t>
            </a:r>
            <a:endParaRPr lang="en-US" sz="2800" b="1" i="1" dirty="0" smtClean="0">
              <a:solidFill>
                <a:srgbClr val="993300"/>
              </a:solidFill>
              <a:latin typeface="Lucida Sans Unicode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648200"/>
            <a:ext cx="375761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Seattle Digital Inclusion Programs</a:t>
            </a:r>
          </a:p>
        </p:txBody>
      </p:sp>
      <p:sp>
        <p:nvSpPr>
          <p:cNvPr id="471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382000" cy="4911725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2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rgbClr val="993300"/>
                </a:solidFill>
                <a:hlinkClick r:id="rId3" action="ppaction://hlinkfile"/>
              </a:rPr>
              <a:t>Technology Matching Fund </a:t>
            </a:r>
            <a:r>
              <a:rPr lang="en-US" sz="2800" b="1" i="1" dirty="0" smtClean="0">
                <a:solidFill>
                  <a:srgbClr val="993300"/>
                </a:solidFill>
              </a:rPr>
              <a:t>&amp;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rgbClr val="993300"/>
                </a:solidFill>
              </a:rPr>
              <a:t>Communities Online Boost Grants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>
              <a:lnSpc>
                <a:spcPct val="80000"/>
              </a:lnSpc>
              <a:buNone/>
              <a:defRPr/>
            </a:pPr>
            <a:r>
              <a:rPr lang="en-US" b="1" i="1" dirty="0" smtClean="0">
                <a:solidFill>
                  <a:srgbClr val="993300"/>
                </a:solidFill>
              </a:rPr>
              <a:t>			  </a:t>
            </a:r>
            <a:br>
              <a:rPr lang="en-US" b="1" i="1" dirty="0" smtClean="0">
                <a:solidFill>
                  <a:srgbClr val="993300"/>
                </a:solidFill>
              </a:rPr>
            </a:br>
            <a:r>
              <a:rPr lang="en-US" b="1" i="1" dirty="0" smtClean="0">
                <a:solidFill>
                  <a:srgbClr val="993300"/>
                </a:solidFill>
              </a:rPr>
              <a:t>		  </a:t>
            </a:r>
            <a:r>
              <a:rPr lang="en-US" sz="2800" b="1" i="1" dirty="0" smtClean="0">
                <a:solidFill>
                  <a:srgbClr val="993300"/>
                </a:solidFill>
                <a:hlinkClick r:id="rId4"/>
              </a:rPr>
              <a:t>Seniors Training Seniors </a:t>
            </a:r>
            <a:endParaRPr lang="en-US" sz="28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28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 smtClean="0">
                <a:solidFill>
                  <a:srgbClr val="993300"/>
                </a:solidFill>
              </a:rPr>
              <a:t>Youth E-Civic Engagement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</p:txBody>
      </p:sp>
      <p:pic>
        <p:nvPicPr>
          <p:cNvPr id="3072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486400"/>
            <a:ext cx="7524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ob_handbook_Amhar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2438400"/>
            <a:ext cx="4267200" cy="1189037"/>
          </a:xfrm>
          <a:prstGeom prst="rect">
            <a:avLst/>
          </a:prstGeom>
        </p:spPr>
      </p:pic>
      <p:pic>
        <p:nvPicPr>
          <p:cNvPr id="11" name="Picture 4" descr="Ineta&amp;Leo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034001"/>
            <a:ext cx="1981200" cy="146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somaliCommServicesTEXTclass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2133600"/>
            <a:ext cx="2133600" cy="1598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Seattle Digital Inclusion Programs</a:t>
            </a:r>
          </a:p>
        </p:txBody>
      </p:sp>
      <p:sp>
        <p:nvSpPr>
          <p:cNvPr id="471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12875"/>
            <a:ext cx="8382000" cy="4911725"/>
          </a:xfrm>
        </p:spPr>
        <p:txBody>
          <a:bodyPr>
            <a:normAutofit/>
          </a:bodyPr>
          <a:lstStyle/>
          <a:p>
            <a:pPr marL="990600" lvl="1" indent="-533400">
              <a:lnSpc>
                <a:spcPct val="80000"/>
              </a:lnSpc>
              <a:buNone/>
              <a:defRPr/>
            </a:pPr>
            <a:r>
              <a:rPr lang="en-US" sz="2800" b="1" i="1" dirty="0" smtClean="0">
                <a:solidFill>
                  <a:srgbClr val="993300"/>
                </a:solidFill>
              </a:rPr>
              <a:t>Internet Terminals and  </a:t>
            </a:r>
          </a:p>
          <a:p>
            <a:pPr marL="990600" lvl="1" indent="-533400">
              <a:lnSpc>
                <a:spcPct val="80000"/>
              </a:lnSpc>
              <a:buNone/>
              <a:defRPr/>
            </a:pPr>
            <a:r>
              <a:rPr lang="en-US" sz="2800" b="1" i="1" dirty="0" smtClean="0">
                <a:solidFill>
                  <a:srgbClr val="993300"/>
                </a:solidFill>
              </a:rPr>
              <a:t>RecTech Community Center Labs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sz="1100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b="1" i="1" dirty="0" smtClean="0">
              <a:solidFill>
                <a:srgbClr val="9933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76600"/>
            <a:ext cx="17350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3886200"/>
            <a:ext cx="4572000" cy="8032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993300"/>
                </a:solidFill>
                <a:latin typeface="Lucida Sans Unicode"/>
              </a:rPr>
              <a:t>Get Online Week &amp; Education</a:t>
            </a:r>
          </a:p>
        </p:txBody>
      </p:sp>
      <p:pic>
        <p:nvPicPr>
          <p:cNvPr id="10" name="Picture 9" descr="logo_onl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72200" y="1143000"/>
            <a:ext cx="2819400" cy="2819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2667000"/>
            <a:ext cx="52578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993300"/>
                </a:solidFill>
                <a:latin typeface="Lucida Sans Unicode"/>
              </a:rPr>
              <a:t>Cable Broadband for NPO’s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257800"/>
            <a:ext cx="746760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993300"/>
                </a:solidFill>
                <a:latin typeface="Lucida Sans Unicode"/>
                <a:hlinkClick r:id="rId4"/>
              </a:rPr>
              <a:t>Race &amp; Social Justice IT Project Management Tool</a:t>
            </a:r>
            <a:endParaRPr lang="en-US" sz="2800" b="1" i="1" dirty="0" smtClean="0">
              <a:solidFill>
                <a:srgbClr val="993300"/>
              </a:solidFill>
              <a:latin typeface="Lucida Sans Unico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5469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Advancing digital inclusion in Washington State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Responded to need for coordination and capacity building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Founded by broad stakeholders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Managed by EdLab Group</a:t>
            </a:r>
          </a:p>
          <a:p>
            <a:pPr lvl="1"/>
            <a:endParaRPr lang="en-US" dirty="0"/>
          </a:p>
        </p:txBody>
      </p:sp>
      <p:pic>
        <p:nvPicPr>
          <p:cNvPr id="5" name="Picture 4" descr="edlabgroup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04800"/>
            <a:ext cx="1848971" cy="12573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4465886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86600" y="3733800"/>
            <a:ext cx="14478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76800" y="518160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54691"/>
          </a:xfrm>
        </p:spPr>
        <p:txBody>
          <a:bodyPr/>
          <a:lstStyle/>
          <a:p>
            <a:pPr lvl="1"/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access – literacy – content framing</a:t>
            </a:r>
            <a:endParaRPr lang="en-US" dirty="0" smtClean="0"/>
          </a:p>
          <a:p>
            <a:pPr lvl="1"/>
            <a:r>
              <a:rPr lang="en-US" dirty="0" smtClean="0"/>
              <a:t>Developed state definition of digital inclusion/ community technology</a:t>
            </a:r>
          </a:p>
          <a:p>
            <a:pPr lvl="1"/>
            <a:r>
              <a:rPr lang="en-US" dirty="0" smtClean="0"/>
              <a:t>Established state funding program</a:t>
            </a:r>
          </a:p>
          <a:p>
            <a:pPr lvl="1"/>
            <a:r>
              <a:rPr lang="en-US" dirty="0" smtClean="0"/>
              <a:t>Created State Council on Digital Inclusion</a:t>
            </a:r>
          </a:p>
          <a:p>
            <a:pPr lvl="1"/>
            <a:r>
              <a:rPr lang="en-US" dirty="0" smtClean="0"/>
              <a:t>BTOP project</a:t>
            </a:r>
          </a:p>
          <a:p>
            <a:pPr lvl="1"/>
            <a:endParaRPr lang="en-US" dirty="0"/>
          </a:p>
        </p:txBody>
      </p:sp>
      <p:pic>
        <p:nvPicPr>
          <p:cNvPr id="5" name="Picture 4" descr="edlabgroup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04800"/>
            <a:ext cx="1848971" cy="1257300"/>
          </a:xfrm>
          <a:prstGeom prst="rect">
            <a:avLst/>
          </a:prstGeom>
        </p:spPr>
      </p:pic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4800"/>
            <a:ext cx="4465886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My Documents\1 - CommunitiesConnect\CT Day2007\Images\Peg_MikeTestify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962400"/>
            <a:ext cx="3377855" cy="253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Lucida Sans Unicode"/>
              </a:rPr>
              <a:t>Eval</a:t>
            </a:r>
            <a:r>
              <a:rPr lang="en-US" sz="2400" b="1" dirty="0" smtClean="0">
                <a:solidFill>
                  <a:prstClr val="black"/>
                </a:solidFill>
                <a:latin typeface="Lucida Sans Unicode"/>
              </a:rPr>
              <a:t> Partnership &amp; Cascading Outcomes</a:t>
            </a:r>
            <a:endParaRPr lang="en-US" sz="2400" b="1" dirty="0">
              <a:solidFill>
                <a:prstClr val="black"/>
              </a:solidFill>
              <a:latin typeface="Lucida Sans Unicode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838200"/>
            <a:ext cx="8458200" cy="5791200"/>
            <a:chOff x="576" y="597"/>
            <a:chExt cx="4818" cy="3579"/>
          </a:xfrm>
        </p:grpSpPr>
        <p:sp>
          <p:nvSpPr>
            <p:cNvPr id="38916" name="AutoShape 4"/>
            <p:cNvSpPr>
              <a:spLocks/>
            </p:cNvSpPr>
            <p:nvPr/>
          </p:nvSpPr>
          <p:spPr bwMode="auto">
            <a:xfrm rot="16166857" flipH="1">
              <a:off x="2950" y="927"/>
              <a:ext cx="176" cy="1107"/>
            </a:xfrm>
            <a:prstGeom prst="rightBrace">
              <a:avLst>
                <a:gd name="adj1" fmla="val 52415"/>
                <a:gd name="adj2" fmla="val 5156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" y="774"/>
              <a:ext cx="3169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8" y="1746"/>
              <a:ext cx="2691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1705" y="1561"/>
              <a:ext cx="36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Lucida Sans Unicode"/>
                </a:rPr>
                <a:t>Workforce Development Outcome Model</a:t>
              </a: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576" y="597"/>
              <a:ext cx="33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Lucida Sans Unicode"/>
                </a:rPr>
                <a:t>Systemic Model (Capacity Building) 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4266" y="2232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309" y="2232"/>
              <a:ext cx="9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prstClr val="black"/>
                  </a:solidFill>
                  <a:latin typeface="Lucida Sans Unicode"/>
                </a:rPr>
                <a:t>  </a:t>
              </a:r>
            </a:p>
          </p:txBody>
        </p:sp>
        <p:pic>
          <p:nvPicPr>
            <p:cNvPr id="3892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8" y="3510"/>
              <a:ext cx="2691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2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8" y="2630"/>
              <a:ext cx="2691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1748" y="2444"/>
              <a:ext cx="36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Lucida Sans Unicode"/>
                </a:rPr>
                <a:t>Youth Development Outcome Model</a:t>
              </a: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705" y="3327"/>
              <a:ext cx="36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prstClr val="black"/>
                  </a:solidFill>
                  <a:latin typeface="Lucida Sans Unicode"/>
                </a:rPr>
                <a:t>Financial Services Outcome Model</a:t>
              </a:r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 flipH="1">
              <a:off x="1314" y="1569"/>
              <a:ext cx="1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1314" y="1569"/>
              <a:ext cx="0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1314" y="2188"/>
              <a:ext cx="6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1314" y="2188"/>
              <a:ext cx="0" cy="18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1314" y="2276"/>
              <a:ext cx="1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1314" y="3071"/>
              <a:ext cx="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1314" y="3160"/>
              <a:ext cx="1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1314" y="3955"/>
              <a:ext cx="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1314" y="4043"/>
              <a:ext cx="1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</p:grp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1828800" y="17526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00"/>
              <a:buFont typeface="Arial" charset="0"/>
              <a:buChar char="•"/>
            </a:pPr>
            <a:r>
              <a:rPr lang="en-US" sz="500">
                <a:solidFill>
                  <a:prstClr val="black"/>
                </a:solidFill>
                <a:latin typeface="Lucida Sans Unicode"/>
                <a:cs typeface="Arial" charset="0"/>
              </a:rPr>
              <a:t>Human Capital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00"/>
              <a:buFont typeface="Arial" charset="0"/>
              <a:buChar char="•"/>
            </a:pPr>
            <a:r>
              <a:rPr lang="en-US" sz="500">
                <a:solidFill>
                  <a:prstClr val="black"/>
                </a:solidFill>
                <a:latin typeface="Lucida Sans Unicode"/>
                <a:cs typeface="Arial" charset="0"/>
              </a:rPr>
              <a:t>Technology</a:t>
            </a:r>
            <a:endParaRPr lang="en-US" sz="2400" b="1">
              <a:solidFill>
                <a:prstClr val="black"/>
              </a:solidFill>
              <a:latin typeface="Lucida Sans Unicode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762000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366"/>
            <a:ext cx="8458200" cy="1015554"/>
          </a:xfrm>
          <a:prstGeom prst="rect">
            <a:avLst/>
          </a:prstGeom>
        </p:spPr>
        <p:txBody>
          <a:bodyPr wrap="square" lIns="91331" tIns="45666" rIns="91331" bIns="45666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Use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Chat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to talk with attendees and presenters about the topic.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Do not post technical questions to Chat.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ctr" anchorCtr="0" compatLnSpc="1">
            <a:prstTxWarp prst="textNoShape">
              <a:avLst/>
            </a:prstTxWarp>
          </a:bodyPr>
          <a:lstStyle/>
          <a:p>
            <a:pPr defTabSz="913321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Chat Etiquette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8080"/>
                </a:solidFill>
                <a:latin typeface="Arial"/>
              </a:rPr>
              <a:t>And if you’re tweeting, use this </a:t>
            </a:r>
            <a:r>
              <a:rPr lang="en-US" sz="1800" dirty="0" err="1" smtClean="0">
                <a:solidFill>
                  <a:srgbClr val="008080"/>
                </a:solidFill>
                <a:latin typeface="Arial"/>
              </a:rPr>
              <a:t>hashtag</a:t>
            </a:r>
            <a:r>
              <a:rPr lang="en-US" sz="1800" dirty="0" smtClean="0">
                <a:solidFill>
                  <a:srgbClr val="008080"/>
                </a:solidFill>
                <a:latin typeface="Arial"/>
              </a:rPr>
              <a:t>: </a:t>
            </a:r>
            <a:r>
              <a:rPr lang="en-US" sz="1800" b="1" dirty="0" smtClean="0">
                <a:solidFill>
                  <a:srgbClr val="008080"/>
                </a:solidFill>
                <a:latin typeface="Arial"/>
              </a:rPr>
              <a:t>#</a:t>
            </a:r>
            <a:r>
              <a:rPr lang="en-US" sz="1800" b="1" dirty="0" err="1" smtClean="0">
                <a:solidFill>
                  <a:srgbClr val="008080"/>
                </a:solidFill>
                <a:latin typeface="Arial"/>
              </a:rPr>
              <a:t>digitalinclusion</a:t>
            </a:r>
            <a:endParaRPr lang="en-US" sz="1400" b="1" dirty="0" smtClean="0">
              <a:solidFill>
                <a:srgbClr val="00808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8080"/>
              </a:solid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3295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28 Community &amp; Public Housing Resource Centers</a:t>
            </a:r>
          </a:p>
          <a:p>
            <a:pPr>
              <a:defRPr/>
            </a:pPr>
            <a:r>
              <a:rPr lang="en-US" sz="2800" dirty="0" smtClean="0"/>
              <a:t>5 Public Libraries</a:t>
            </a:r>
          </a:p>
          <a:p>
            <a:pPr>
              <a:defRPr/>
            </a:pPr>
            <a:r>
              <a:rPr lang="en-US" sz="2800" dirty="0" smtClean="0"/>
              <a:t>2 Courthouses</a:t>
            </a:r>
          </a:p>
          <a:p>
            <a:pPr>
              <a:defRPr/>
            </a:pPr>
            <a:r>
              <a:rPr lang="en-US" sz="2800" dirty="0" smtClean="0"/>
              <a:t>Workforce Development Council</a:t>
            </a:r>
          </a:p>
          <a:p>
            <a:pPr>
              <a:defRPr/>
            </a:pPr>
            <a:r>
              <a:rPr lang="en-US" sz="2800" dirty="0" err="1" smtClean="0"/>
              <a:t>JusticeNet</a:t>
            </a:r>
            <a:r>
              <a:rPr lang="en-US" sz="2800" dirty="0" smtClean="0"/>
              <a:t>/ State Access to Justice Board</a:t>
            </a:r>
          </a:p>
          <a:p>
            <a:pPr>
              <a:defRPr/>
            </a:pPr>
            <a:r>
              <a:rPr lang="en-US" sz="2800" dirty="0" smtClean="0"/>
              <a:t>NPower Northwest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Current BTOP Project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3810000" cy="2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btop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28600"/>
            <a:ext cx="1248569" cy="124856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491" y="381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Communitiesconnect.org</a:t>
            </a:r>
            <a:r>
              <a:rPr lang="en-US" dirty="0" smtClean="0"/>
              <a:t> resource hub promotes public computing sites, training, best practices, low cost Internet, and partners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57863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</a:rPr>
              <a:t>              “Electric lights are different.                                                             		  Electricity is not in any sense 		  a necessity, and under no 			  conditions is it universally used by the people of a community. ..It is not the business of any one to see that I use electricity, or gas, or oil in my house, or even that I use any form of artificial light at all.”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Oct. 24, 1905, in the Richmond, Virginia, </a:t>
            </a:r>
          </a:p>
          <a:p>
            <a:pPr>
              <a:buNone/>
            </a:pPr>
            <a:r>
              <a:rPr lang="en-US" i="1" dirty="0" smtClean="0"/>
              <a:t>  Times-Dispatch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142951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es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2435962" cy="1219200"/>
          </a:xfrm>
          <a:prstGeom prst="rect">
            <a:avLst/>
          </a:prstGeom>
        </p:spPr>
      </p:pic>
      <p:pic>
        <p:nvPicPr>
          <p:cNvPr id="5" name="Picture 4" descr="infrastructure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2407920" cy="1102976"/>
          </a:xfrm>
          <a:prstGeom prst="rect">
            <a:avLst/>
          </a:prstGeom>
        </p:spPr>
      </p:pic>
      <p:pic>
        <p:nvPicPr>
          <p:cNvPr id="6" name="Picture 5" descr="Literacy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447800"/>
            <a:ext cx="2196846" cy="1103943"/>
          </a:xfrm>
          <a:prstGeom prst="rect">
            <a:avLst/>
          </a:prstGeom>
        </p:spPr>
      </p:pic>
      <p:pic>
        <p:nvPicPr>
          <p:cNvPr id="7" name="Picture 6" descr="Diversity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038600"/>
            <a:ext cx="2339021" cy="1069848"/>
          </a:xfrm>
          <a:prstGeom prst="rect">
            <a:avLst/>
          </a:prstGeom>
        </p:spPr>
      </p:pic>
      <p:pic>
        <p:nvPicPr>
          <p:cNvPr id="8" name="Picture 7" descr="Content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828800"/>
            <a:ext cx="2514600" cy="126746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Building blocks for building communities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57150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Lucida Sans Unicode"/>
                <a:hlinkClick r:id="rId7"/>
              </a:rPr>
              <a:t>Seattle.gov/tech</a:t>
            </a:r>
            <a:endParaRPr lang="en-US" sz="1800" dirty="0" smtClean="0">
              <a:solidFill>
                <a:prstClr val="black"/>
              </a:solidFill>
              <a:latin typeface="Lucida Sans Unicod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Lucida Sans Unicode"/>
              </a:rPr>
              <a:t>@diginclusion</a:t>
            </a:r>
            <a:endParaRPr lang="en-US" sz="18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438400"/>
            <a:ext cx="3522663" cy="317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008080"/>
                </a:solidFill>
                <a:latin typeface="Calibri" pitchFamily="34" charset="0"/>
              </a:rPr>
              <a:t>Questions and Comments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6" name="Picture 4" descr="C:\Users\petersoj\AppData\Local\Microsoft\Windows\Temporary Internet Files\Content.IE5\3AZA0KBU\MC91021640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14500"/>
            <a:ext cx="5592465" cy="487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008080"/>
                </a:solidFill>
                <a:latin typeface="Calibri" pitchFamily="34" charset="0"/>
              </a:rPr>
              <a:t>Stay Involved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800100" y="1143000"/>
            <a:ext cx="9601200" cy="541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IMLS</a:t>
            </a:r>
          </a:p>
          <a:p>
            <a:pPr marL="742950" lvl="2" indent="-34290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imls.gov/about/building_digital_communities.aspx</a:t>
            </a:r>
          </a:p>
          <a:p>
            <a:pPr marL="742950" lvl="2" indent="-342900">
              <a:buNone/>
            </a:pPr>
            <a:r>
              <a:rPr lang="en-US" sz="1800" i="1" dirty="0" smtClean="0"/>
              <a:t>(link will be live later in March)</a:t>
            </a:r>
            <a:endParaRPr lang="en-US" sz="2800" dirty="0" smtClean="0">
              <a:solidFill>
                <a:srgbClr val="00808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On WebJunction</a:t>
            </a:r>
          </a:p>
          <a:p>
            <a:pPr lvl="1">
              <a:buNone/>
            </a:pPr>
            <a:r>
              <a:rPr lang="en-US" sz="2800" dirty="0" smtClean="0">
                <a:latin typeface="Calibri" pitchFamily="34" charset="0"/>
              </a:rPr>
              <a:t>webjunction.org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Crossroads</a:t>
            </a:r>
            <a:r>
              <a:rPr lang="en-US" sz="4000" dirty="0" smtClean="0">
                <a:solidFill>
                  <a:srgbClr val="009999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(monthly newsletter)</a:t>
            </a:r>
          </a:p>
          <a:p>
            <a:pPr lvl="1"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webjunction.org/crossroads 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Events</a:t>
            </a:r>
          </a:p>
          <a:p>
            <a:pPr lvl="1"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webjunction.org/events/webinars</a:t>
            </a:r>
          </a:p>
          <a:p>
            <a:pPr lvl="1">
              <a:buFont typeface="Arial" charset="0"/>
              <a:buNone/>
            </a:pPr>
            <a:endParaRPr lang="en-US" sz="4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43000" y="4800600"/>
            <a:ext cx="754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3300"/>
                </a:solidFill>
                <a:latin typeface="Arial"/>
              </a:rPr>
              <a:t>Step 1: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Click on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Phone Icon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under the Participants list.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3300"/>
                </a:solidFill>
                <a:latin typeface="Arial"/>
              </a:rPr>
              <a:t>Step 2: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Call the toll-free number provided.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3300"/>
                </a:solidFill>
                <a:latin typeface="Arial"/>
              </a:rPr>
              <a:t>Step 3: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Enter the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Access Code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Attendee ID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provided.</a:t>
            </a: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1" tIns="45666" rIns="91331" bIns="45666"/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Telephone Access</a:t>
            </a:r>
            <a:endParaRPr lang="en-US" sz="3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13716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FF7600"/>
              </a:buClr>
            </a:pPr>
            <a:r>
              <a:rPr lang="en-US" dirty="0">
                <a:solidFill>
                  <a:srgbClr val="000000"/>
                </a:solidFill>
                <a:latin typeface="Arial"/>
              </a:rPr>
              <a:t>If you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not able to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listen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via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your computer,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you may join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by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phone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828800"/>
            <a:ext cx="32861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099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914400" y="152877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Closed Captioning is available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457200" y="1524477"/>
            <a:ext cx="4114800" cy="4723448"/>
          </a:xfrm>
        </p:spPr>
        <p:txBody>
          <a:bodyPr/>
          <a:lstStyle/>
          <a:p>
            <a:r>
              <a:rPr lang="en-US" sz="2000" dirty="0" smtClean="0"/>
              <a:t>Open </a:t>
            </a:r>
            <a:r>
              <a:rPr lang="en-US" sz="2000" b="1" dirty="0" smtClean="0"/>
              <a:t>Media Viewer</a:t>
            </a:r>
            <a:r>
              <a:rPr lang="en-US" sz="2000" dirty="0" smtClean="0"/>
              <a:t> from Panel options.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Adjust </a:t>
            </a:r>
            <a:r>
              <a:rPr lang="en-US" sz="2000" b="1" dirty="0" smtClean="0"/>
              <a:t>font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Select </a:t>
            </a:r>
            <a:r>
              <a:rPr lang="en-US" sz="2000" b="1" dirty="0" smtClean="0"/>
              <a:t>Show/Hide Header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None/>
            </a:pPr>
            <a:endParaRPr lang="en-US" sz="2000" dirty="0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043363" cy="4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Oval 11"/>
          <p:cNvSpPr>
            <a:spLocks noChangeArrowheads="1"/>
          </p:cNvSpPr>
          <p:nvPr/>
        </p:nvSpPr>
        <p:spPr bwMode="auto">
          <a:xfrm>
            <a:off x="5104924" y="1447324"/>
            <a:ext cx="1371600" cy="53435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1328" tIns="45662" rIns="91328" bIns="45662" anchor="ctr"/>
          <a:lstStyle/>
          <a:p>
            <a:pPr defTabSz="912954"/>
            <a:endParaRPr lang="en-US" sz="32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62" name="Oval 8"/>
          <p:cNvSpPr>
            <a:spLocks noChangeArrowheads="1"/>
          </p:cNvSpPr>
          <p:nvPr/>
        </p:nvSpPr>
        <p:spPr bwMode="auto">
          <a:xfrm>
            <a:off x="7468077" y="5562124"/>
            <a:ext cx="1523048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1328" tIns="45662" rIns="91328" bIns="45662" anchor="ctr"/>
          <a:lstStyle/>
          <a:p>
            <a:pPr defTabSz="912954"/>
            <a:endParaRPr lang="en-US" sz="32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63" name="Oval 11"/>
          <p:cNvSpPr>
            <a:spLocks noChangeArrowheads="1"/>
          </p:cNvSpPr>
          <p:nvPr/>
        </p:nvSpPr>
        <p:spPr bwMode="auto">
          <a:xfrm>
            <a:off x="7239477" y="2743202"/>
            <a:ext cx="1294448" cy="61007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1328" tIns="45662" rIns="91328" bIns="45662" anchor="ctr"/>
          <a:lstStyle/>
          <a:p>
            <a:pPr defTabSz="912954"/>
            <a:endParaRPr lang="en-US" sz="320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Customize your experience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609600" y="1371600"/>
            <a:ext cx="5867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Panels can be opened or closed by clicking on the panel name at the top of the column, or by using the X in the individual panel.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Hover over edge of </a:t>
            </a:r>
            <a:br>
              <a:rPr lang="en-US" sz="2000" dirty="0" smtClean="0"/>
            </a:br>
            <a:r>
              <a:rPr lang="en-US" sz="2000" dirty="0" smtClean="0"/>
              <a:t>panels to drag and resize.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62400" y="4495800"/>
            <a:ext cx="533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286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56285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182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28600"/>
            <a:ext cx="7543800" cy="4303713"/>
          </a:xfrm>
        </p:spPr>
        <p:txBody>
          <a:bodyPr lIns="0" tIns="0" rIns="0" bIns="0"/>
          <a:lstStyle/>
          <a:p>
            <a:pPr marL="0" indent="0" eaLnBrk="1" hangingPunct="1">
              <a:buNone/>
            </a:pPr>
            <a:r>
              <a:rPr lang="en-US" sz="3600" dirty="0" smtClean="0"/>
              <a:t>Remember to post to </a:t>
            </a:r>
            <a:r>
              <a:rPr lang="en-US" sz="3600" b="1" dirty="0" smtClean="0"/>
              <a:t>Q&amp;A panel </a:t>
            </a:r>
            <a:r>
              <a:rPr lang="en-US" sz="3600" dirty="0" smtClean="0"/>
              <a:t>              if you need technical assistance.</a:t>
            </a:r>
          </a:p>
          <a:p>
            <a:pPr marL="337740" indent="-286993" eaLnBrk="1" hangingPunct="1">
              <a:buNone/>
            </a:pPr>
            <a:endParaRPr lang="en-US" sz="3200" dirty="0" smtClean="0"/>
          </a:p>
          <a:p>
            <a:pPr marL="337740" indent="-286993" eaLnBrk="1" hangingPunct="1">
              <a:buNone/>
            </a:pPr>
            <a:r>
              <a:rPr lang="en-US" sz="3600" dirty="0" smtClean="0"/>
              <a:t>Other Technical problems?</a:t>
            </a:r>
            <a:endParaRPr lang="en-US" sz="3600" b="1" dirty="0" smtClean="0"/>
          </a:p>
          <a:p>
            <a:pPr marL="337740" indent="-286993" eaLnBrk="1" hangingPunct="1">
              <a:buNone/>
            </a:pPr>
            <a:r>
              <a:rPr lang="en-US" sz="3600" b="1" dirty="0" smtClean="0"/>
              <a:t>  Contact WebEx support </a:t>
            </a:r>
          </a:p>
          <a:p>
            <a:pPr marL="337740" indent="-286993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/>
              <a:t>Event Number: 717 699 718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337740" indent="-286993" eaLnBrk="1" hangingPunct="1">
              <a:buNone/>
            </a:pPr>
            <a:r>
              <a:rPr lang="en-US" sz="3600" b="1" dirty="0" smtClean="0"/>
              <a:t>	Phone: 1-866-229-3239</a:t>
            </a:r>
          </a:p>
          <a:p>
            <a:pPr marL="337740" indent="-286993" eaLnBrk="1" hangingPunct="1">
              <a:buNone/>
            </a:pPr>
            <a:endParaRPr lang="en-US" sz="3200" b="1" dirty="0" smtClean="0"/>
          </a:p>
          <a:p>
            <a:pPr marL="337740" indent="-286993" eaLnBrk="1" hangingPunct="1">
              <a:buNone/>
            </a:pPr>
            <a:endParaRPr lang="en-US" sz="3400" b="1" dirty="0" smtClean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57200" y="3733800"/>
            <a:ext cx="7924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331" tIns="45666" rIns="91331" bIns="45666">
            <a:spAutoFit/>
          </a:bodyPr>
          <a:lstStyle/>
          <a:p>
            <a:endParaRPr lang="en-US" sz="32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600200" y="5029200"/>
            <a:ext cx="6172200" cy="1600439"/>
            <a:chOff x="1600200" y="5257799"/>
            <a:chExt cx="6172200" cy="1600439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14600" y="5257819"/>
              <a:ext cx="2133600" cy="116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6" tIns="45545" rIns="91086" bIns="4554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Co-Produced by:</a:t>
              </a: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Jennifer Peterson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WebJunction Community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1600200" y="5257802"/>
              <a:ext cx="2971800" cy="137160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91086" tIns="45545" rIns="91086" bIns="45545" anchor="ctr"/>
            <a:lstStyle/>
            <a:p>
              <a:pPr algn="ctr"/>
              <a:endParaRPr lang="en-US" sz="32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4800600" y="5257799"/>
              <a:ext cx="2971800" cy="1600439"/>
              <a:chOff x="4953000" y="4940300"/>
              <a:chExt cx="2971800" cy="1600439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953000" y="4940301"/>
                <a:ext cx="2514600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/>
                  </a:rPr>
                  <a:t>Co-Produced by: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400" b="1" dirty="0" err="1" smtClean="0">
                    <a:solidFill>
                      <a:srgbClr val="000000"/>
                    </a:solidFill>
                    <a:latin typeface="Arial" pitchFamily="34" charset="0"/>
                  </a:rPr>
                  <a:t>Betha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Arial" pitchFamily="34" charset="0"/>
                  </a:rPr>
                  <a:t>Gutsche</a:t>
                </a:r>
                <a:endParaRPr lang="en-US" sz="1400" b="1" dirty="0" smtClean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WebJunction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Program Manager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</a:rPr>
                  <a:t>			</a:t>
                </a:r>
              </a:p>
            </p:txBody>
          </p:sp>
          <p:sp>
            <p:nvSpPr>
              <p:cNvPr id="12" name="Rectangle 34"/>
              <p:cNvSpPr>
                <a:spLocks noChangeArrowheads="1"/>
              </p:cNvSpPr>
              <p:nvPr/>
            </p:nvSpPr>
            <p:spPr bwMode="auto">
              <a:xfrm>
                <a:off x="4953000" y="4940300"/>
                <a:ext cx="2971800" cy="1371600"/>
              </a:xfrm>
              <a:prstGeom prst="rect">
                <a:avLst/>
              </a:prstGeom>
              <a:noFill/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22000"/>
            </a:blip>
            <a:srcRect/>
            <a:stretch>
              <a:fillRect/>
            </a:stretch>
          </p:blipFill>
          <p:spPr bwMode="auto">
            <a:xfrm>
              <a:off x="1676403" y="5334000"/>
              <a:ext cx="838200" cy="11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20" descr="BGutsch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067300"/>
            <a:ext cx="10218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2" descr="WJ_PP_WHITE_CLOSING"/>
          <p:cNvPicPr>
            <a:picLocks noChangeAspect="1" noChangeArrowheads="1"/>
          </p:cNvPicPr>
          <p:nvPr/>
        </p:nvPicPr>
        <p:blipFill>
          <a:blip r:embed="rId2" cstate="print"/>
          <a:srcRect t="33333" b="36478"/>
          <a:stretch>
            <a:fillRect/>
          </a:stretch>
        </p:blipFill>
        <p:spPr bwMode="auto">
          <a:xfrm>
            <a:off x="304800" y="-2286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85800" y="1524000"/>
            <a:ext cx="7772400" cy="59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5" rIns="91086" bIns="45545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Thanks to the generous support of the following state library agencies, WebJunction offers webinar programs for free to all who wish to attend: 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200" y="2650744"/>
            <a:ext cx="4191000" cy="329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86" tIns="45545" rIns="91086" bIns="45545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Arizona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Library, Archives and Public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Records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Florida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Department of State’s Division of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Library and Information Services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Georgia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Library Service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Idaho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Commission for Libraries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Illinois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Indiana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Library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Kansas</a:t>
            </a:r>
          </a:p>
          <a:p>
            <a:endParaRPr lang="en-US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667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Agency &amp;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Minitex</a:t>
            </a:r>
            <a:endParaRPr 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Missouri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 Carolina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Ohio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Access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Pennsylvania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Texas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Library &amp; Archives Commission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</p:txBody>
      </p:sp>
      <p:pic>
        <p:nvPicPr>
          <p:cNvPr id="10" name="Picture 10" descr="IMLS-logo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5081109"/>
            <a:ext cx="3962400" cy="163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CLC WebJunction Webinar&amp;#x0D;&amp;#x0A;March 6, 2012&amp;quot;&quot;/&gt;&lt;property id=&quot;20307&quot; value=&quot;262&quot;/&gt;&lt;/object&gt;&lt;object type=&quot;3&quot; unique_id=&quot;10589&quot;&gt;&lt;property id=&quot;20148&quot; value=&quot;5&quot;/&gt;&lt;property id=&quot;20300&quot; value=&quot;Slide 3 - &amp;quot;Why Should We Care?&amp;quot;&quot;/&gt;&lt;property id=&quot;20307&quot; value=&quot;503&quot;/&gt;&lt;/object&gt;&lt;object type=&quot;3&quot; unique_id=&quot;10590&quot;&gt;&lt;property id=&quot;20148&quot; value=&quot;5&quot;/&gt;&lt;property id=&quot;20300&quot; value=&quot;Slide 4 - &amp;quot;What Are Key Challenges?&amp;quot;&quot;/&gt;&lt;property id=&quot;20307&quot; value=&quot;504&quot;/&gt;&lt;/object&gt;&lt;object type=&quot;3&quot; unique_id=&quot;10752&quot;&gt;&lt;property id=&quot;20148&quot; value=&quot;5&quot;/&gt;&lt;property id=&quot;20300&quot; value=&quot;Slide 2 - &amp;quot;Digital Inclusion Is a Policy Area&amp;quot;&quot;/&gt;&lt;property id=&quot;20307&quot; value=&quot;512&quot;/&gt;&lt;/object&gt;&lt;object type=&quot;3&quot; unique_id=&quot;10753&quot;&gt;&lt;property id=&quot;20148&quot; value=&quot;5&quot;/&gt;&lt;property id=&quot;20300&quot; value=&quot;Slide 6 - &amp;quot;Building Digital Communities&amp;quot;&quot;/&gt;&lt;property id=&quot;20307&quot; value=&quot;513&quot;/&gt;&lt;/object&gt;&lt;object type=&quot;3&quot; unique_id=&quot;10917&quot;&gt;&lt;property id=&quot;20148&quot; value=&quot;5&quot;/&gt;&lt;property id=&quot;20300&quot; value=&quot;Slide 5 - &amp;quot;Developing the Framework&amp;quot;&quot;/&gt;&lt;property id=&quot;20307&quot; value=&quot;516&quot;/&gt;&lt;/object&gt;&lt;object type=&quot;3&quot; unique_id=&quot;11283&quot;&gt;&lt;property id=&quot;20148&quot; value=&quot;5&quot;/&gt;&lt;property id=&quot;20300&quot; value=&quot;Slide 7 - &amp;quot;Principles and Strategic Areas&amp;quot;&quot;/&gt;&lt;property id=&quot;20307&quot; value=&quot;522&quot;/&gt;&lt;/object&gt;&lt;object type=&quot;3&quot; unique_id=&quot;11334&quot;&gt;&lt;property id=&quot;20148&quot; value=&quot;5&quot;/&gt;&lt;property id=&quot;20300&quot; value=&quot;Slide 8&quot;/&gt;&lt;property id=&quot;20307&quot; value=&quot;523&quot;/&gt;&lt;/object&gt;&lt;object type=&quot;3&quot; unique_id=&quot;11400&quot;&gt;&lt;property id=&quot;20148&quot; value=&quot;5&quot;/&gt;&lt;property id=&quot;20300&quot; value=&quot;Slide 9&quot;/&gt;&lt;property id=&quot;20307&quot; value=&quot;524&quot;/&gt;&lt;/object&gt;&lt;object type=&quot;3&quot; unique_id=&quot;11546&quot;&gt;&lt;property id=&quot;20148&quot; value=&quot;5&quot;/&gt;&lt;property id=&quot;20300&quot; value=&quot;Slide 10 - &amp;quot;Continuing Efforts&amp;quot;&quot;/&gt;&lt;property id=&quot;20307&quot; value=&quot;52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506286217,\\store\users$\MBall\NT\My Documents\Presentations\WebJunction webinar - Chute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506286217,\\store\users$\MBall\NT\My Documents\Presentations\WebJunction webinar - Chute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506286217,\\store\users$\MBall\NT\My Documents\Presentations\WebJunction webinar - Chute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506286217,\\store\users$\MBall\NT\My Documents\Presentations\WebJunction webinar - Chute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506286217,\\store\users$\MBall\NT\My Documents\Presentations\WebJunction webinar - Chute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506286217,\\store\users$\MBall\NT\My Documents\Presentations\WebJunction webinar - Chute_pptx\Media.ppcx"/>
</p:tagLst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E694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E694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resentation-blue">
  <a:themeElements>
    <a:clrScheme name="Presentation-blue 1">
      <a:dk1>
        <a:srgbClr val="003366"/>
      </a:dk1>
      <a:lt1>
        <a:srgbClr val="FFFFFF"/>
      </a:lt1>
      <a:dk2>
        <a:srgbClr val="570861"/>
      </a:dk2>
      <a:lt2>
        <a:srgbClr val="CCFFFF"/>
      </a:lt2>
      <a:accent1>
        <a:srgbClr val="3366CC"/>
      </a:accent1>
      <a:accent2>
        <a:srgbClr val="00B000"/>
      </a:accent2>
      <a:accent3>
        <a:srgbClr val="B4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sentatio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blue 1">
        <a:dk1>
          <a:srgbClr val="003366"/>
        </a:dk1>
        <a:lt1>
          <a:srgbClr val="FFFFFF"/>
        </a:lt1>
        <a:dk2>
          <a:srgbClr val="57086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4AAB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resentation-blue">
  <a:themeElements>
    <a:clrScheme name="Presentation-blue 1">
      <a:dk1>
        <a:srgbClr val="003366"/>
      </a:dk1>
      <a:lt1>
        <a:srgbClr val="FFFFFF"/>
      </a:lt1>
      <a:dk2>
        <a:srgbClr val="570861"/>
      </a:dk2>
      <a:lt2>
        <a:srgbClr val="CCFFFF"/>
      </a:lt2>
      <a:accent1>
        <a:srgbClr val="3366CC"/>
      </a:accent1>
      <a:accent2>
        <a:srgbClr val="00B000"/>
      </a:accent2>
      <a:accent3>
        <a:srgbClr val="B4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sentatio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blue 1">
        <a:dk1>
          <a:srgbClr val="003366"/>
        </a:dk1>
        <a:lt1>
          <a:srgbClr val="FFFFFF"/>
        </a:lt1>
        <a:dk2>
          <a:srgbClr val="57086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4AAB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Presentation-blue">
  <a:themeElements>
    <a:clrScheme name="Presentation-blue 1">
      <a:dk1>
        <a:srgbClr val="003366"/>
      </a:dk1>
      <a:lt1>
        <a:srgbClr val="FFFFFF"/>
      </a:lt1>
      <a:dk2>
        <a:srgbClr val="570861"/>
      </a:dk2>
      <a:lt2>
        <a:srgbClr val="CCFFFF"/>
      </a:lt2>
      <a:accent1>
        <a:srgbClr val="3366CC"/>
      </a:accent1>
      <a:accent2>
        <a:srgbClr val="00B000"/>
      </a:accent2>
      <a:accent3>
        <a:srgbClr val="B4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sentatio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blue 1">
        <a:dk1>
          <a:srgbClr val="003366"/>
        </a:dk1>
        <a:lt1>
          <a:srgbClr val="FFFFFF"/>
        </a:lt1>
        <a:dk2>
          <a:srgbClr val="57086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4AAB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Presentation-blue">
  <a:themeElements>
    <a:clrScheme name="Presentation-blue 1">
      <a:dk1>
        <a:srgbClr val="003366"/>
      </a:dk1>
      <a:lt1>
        <a:srgbClr val="FFFFFF"/>
      </a:lt1>
      <a:dk2>
        <a:srgbClr val="570861"/>
      </a:dk2>
      <a:lt2>
        <a:srgbClr val="CCFFFF"/>
      </a:lt2>
      <a:accent1>
        <a:srgbClr val="3366CC"/>
      </a:accent1>
      <a:accent2>
        <a:srgbClr val="00B000"/>
      </a:accent2>
      <a:accent3>
        <a:srgbClr val="B4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sentatio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blue 1">
        <a:dk1>
          <a:srgbClr val="003366"/>
        </a:dk1>
        <a:lt1>
          <a:srgbClr val="FFFFFF"/>
        </a:lt1>
        <a:dk2>
          <a:srgbClr val="57086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4AAB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8_Custom Design">
  <a:themeElements>
    <a:clrScheme name="8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7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2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2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1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tion-blue">
  <a:themeElements>
    <a:clrScheme name="Presentation-blue 1">
      <a:dk1>
        <a:srgbClr val="003366"/>
      </a:dk1>
      <a:lt1>
        <a:srgbClr val="FFFFFF"/>
      </a:lt1>
      <a:dk2>
        <a:srgbClr val="570861"/>
      </a:dk2>
      <a:lt2>
        <a:srgbClr val="CCFFFF"/>
      </a:lt2>
      <a:accent1>
        <a:srgbClr val="3366CC"/>
      </a:accent1>
      <a:accent2>
        <a:srgbClr val="00B000"/>
      </a:accent2>
      <a:accent3>
        <a:srgbClr val="B4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sentatio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blue 1">
        <a:dk1>
          <a:srgbClr val="003366"/>
        </a:dk1>
        <a:lt1>
          <a:srgbClr val="FFFFFF"/>
        </a:lt1>
        <a:dk2>
          <a:srgbClr val="57086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4AAB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resentation-blue">
  <a:themeElements>
    <a:clrScheme name="Presentation-blue 1">
      <a:dk1>
        <a:srgbClr val="003366"/>
      </a:dk1>
      <a:lt1>
        <a:srgbClr val="FFFFFF"/>
      </a:lt1>
      <a:dk2>
        <a:srgbClr val="570861"/>
      </a:dk2>
      <a:lt2>
        <a:srgbClr val="CCFFFF"/>
      </a:lt2>
      <a:accent1>
        <a:srgbClr val="3366CC"/>
      </a:accent1>
      <a:accent2>
        <a:srgbClr val="00B000"/>
      </a:accent2>
      <a:accent3>
        <a:srgbClr val="B4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Presentation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-blue 1">
        <a:dk1>
          <a:srgbClr val="003366"/>
        </a:dk1>
        <a:lt1>
          <a:srgbClr val="FFFFFF"/>
        </a:lt1>
        <a:dk2>
          <a:srgbClr val="57086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B4AAB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IMLS_New</Template>
  <TotalTime>7706</TotalTime>
  <Words>1505</Words>
  <Application>Microsoft Office PowerPoint</Application>
  <PresentationFormat>On-screen Show (4:3)</PresentationFormat>
  <Paragraphs>364</Paragraphs>
  <Slides>45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35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80" baseType="lpstr">
      <vt:lpstr>Blank Presentation</vt:lpstr>
      <vt:lpstr>Custom Design</vt:lpstr>
      <vt:lpstr>1_Custom Design</vt:lpstr>
      <vt:lpstr>2_Custom Design</vt:lpstr>
      <vt:lpstr>3_Custom Design</vt:lpstr>
      <vt:lpstr>4_Custom Design</vt:lpstr>
      <vt:lpstr>31_Custom Design</vt:lpstr>
      <vt:lpstr>Presentation-blue</vt:lpstr>
      <vt:lpstr>1_Presentation-blue</vt:lpstr>
      <vt:lpstr>2_Presentation-blue</vt:lpstr>
      <vt:lpstr>3_Presentation-blue</vt:lpstr>
      <vt:lpstr>4_Presentation-blue</vt:lpstr>
      <vt:lpstr>5_Presentation-blue</vt:lpstr>
      <vt:lpstr>5_Custom Design</vt:lpstr>
      <vt:lpstr>6_Custom Design</vt:lpstr>
      <vt:lpstr>7_Custom Design</vt:lpstr>
      <vt:lpstr>8_Custom Design</vt:lpstr>
      <vt:lpstr>9_Custom Design</vt:lpstr>
      <vt:lpstr>28_Custom Design</vt:lpstr>
      <vt:lpstr>27_Custom Design</vt:lpstr>
      <vt:lpstr>32_Custom Design</vt:lpstr>
      <vt:lpstr>2_Office Theme</vt:lpstr>
      <vt:lpstr>12_Custom Design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10_Concourse</vt:lpstr>
      <vt:lpstr>11_Concourse</vt:lpstr>
      <vt:lpstr>Slide 1</vt:lpstr>
      <vt:lpstr>Audio Tips</vt:lpstr>
      <vt:lpstr>Need Help?</vt:lpstr>
      <vt:lpstr>Slide 4</vt:lpstr>
      <vt:lpstr>Slide 5</vt:lpstr>
      <vt:lpstr>Closed Captioning is available</vt:lpstr>
      <vt:lpstr>Customize your experience</vt:lpstr>
      <vt:lpstr>Slide 8</vt:lpstr>
      <vt:lpstr>Slide 9</vt:lpstr>
      <vt:lpstr>Slide 10</vt:lpstr>
      <vt:lpstr>It Takes a Community to Bridge  the Digital Divide</vt:lpstr>
      <vt:lpstr>Slide 12</vt:lpstr>
      <vt:lpstr>Slide 13</vt:lpstr>
      <vt:lpstr>Slide 14</vt:lpstr>
      <vt:lpstr>Slide 15</vt:lpstr>
      <vt:lpstr>OCLC WebJunction Webinar March 6, 2012</vt:lpstr>
      <vt:lpstr>Digital Inclusion Is a Policy Area</vt:lpstr>
      <vt:lpstr>Why Should We Care?</vt:lpstr>
      <vt:lpstr>What Are Key Challenges?</vt:lpstr>
      <vt:lpstr>Developing the Framework</vt:lpstr>
      <vt:lpstr>Building Digital Communities</vt:lpstr>
      <vt:lpstr>Principles and Strategic Areas</vt:lpstr>
      <vt:lpstr>Slide 23</vt:lpstr>
      <vt:lpstr>Slide 24</vt:lpstr>
      <vt:lpstr>Continuing Efforts</vt:lpstr>
      <vt:lpstr>Slide 26</vt:lpstr>
      <vt:lpstr>Community collaboration</vt:lpstr>
      <vt:lpstr>Findings</vt:lpstr>
      <vt:lpstr>The forums </vt:lpstr>
      <vt:lpstr>Implementing Building Digital Communities: A Framework for Action </vt:lpstr>
      <vt:lpstr>Resources</vt:lpstr>
      <vt:lpstr>Slide 32</vt:lpstr>
      <vt:lpstr>Seattle Community Technology Program   Since 1996!</vt:lpstr>
      <vt:lpstr>Seattle Digital Inclusion Programs</vt:lpstr>
      <vt:lpstr>Seattle Digital Inclusion Programs</vt:lpstr>
      <vt:lpstr>Seattle Digital Inclusion Programs</vt:lpstr>
      <vt:lpstr>Slide 37</vt:lpstr>
      <vt:lpstr>Slide 38</vt:lpstr>
      <vt:lpstr>Slide 39</vt:lpstr>
      <vt:lpstr>Current BTOP Project</vt:lpstr>
      <vt:lpstr>Slide 41</vt:lpstr>
      <vt:lpstr>Slide 42</vt:lpstr>
      <vt:lpstr>Building blocks for building communities</vt:lpstr>
      <vt:lpstr>Questions and Comments</vt:lpstr>
      <vt:lpstr>Stay Involved</vt:lpstr>
    </vt:vector>
  </TitlesOfParts>
  <Company>NEH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Alice Ball</dc:creator>
  <cp:lastModifiedBy>petersoj</cp:lastModifiedBy>
  <cp:revision>573</cp:revision>
  <cp:lastPrinted>2012-02-22T22:16:06Z</cp:lastPrinted>
  <dcterms:created xsi:type="dcterms:W3CDTF">2004-06-21T19:25:24Z</dcterms:created>
  <dcterms:modified xsi:type="dcterms:W3CDTF">2012-03-05T17:07:47Z</dcterms:modified>
</cp:coreProperties>
</file>